
<file path=[Content_Types].xml><?xml version="1.0" encoding="utf-8"?>
<Types xmlns="http://schemas.openxmlformats.org/package/2006/content-types">
  <Default Extension="png" ContentType="image/png"/>
  <Default Extension="m4a" ContentType="audio/mp4"/>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7" r:id="rId2"/>
    <p:sldId id="258" r:id="rId3"/>
    <p:sldId id="259" r:id="rId4"/>
    <p:sldId id="260" r:id="rId5"/>
    <p:sldId id="261" r:id="rId6"/>
    <p:sldId id="262" r:id="rId7"/>
    <p:sldId id="272" r:id="rId8"/>
    <p:sldId id="264" r:id="rId9"/>
    <p:sldId id="265" r:id="rId10"/>
    <p:sldId id="267" r:id="rId11"/>
    <p:sldId id="268" r:id="rId12"/>
    <p:sldId id="271"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60" y="34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p4>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13534D-D136-45A9-BC6B-D3A21648D6A7}" type="datetimeFigureOut">
              <a:rPr lang="en-US" smtClean="0"/>
              <a:t>12/9/2020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351929-C28E-409B-89F6-9FD43859CEAD}" type="slidenum">
              <a:rPr lang="en-US" smtClean="0"/>
              <a:t>‹#›</a:t>
            </a:fld>
            <a:endParaRPr lang="en-US"/>
          </a:p>
        </p:txBody>
      </p:sp>
    </p:spTree>
    <p:extLst>
      <p:ext uri="{BB962C8B-B14F-4D97-AF65-F5344CB8AC3E}">
        <p14:creationId xmlns:p14="http://schemas.microsoft.com/office/powerpoint/2010/main" val="885443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8903a5f87f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8903a5f87f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Introduce the group and which paper</a:t>
            </a:r>
            <a:endParaRPr/>
          </a:p>
        </p:txBody>
      </p:sp>
    </p:spTree>
    <p:extLst>
      <p:ext uri="{BB962C8B-B14F-4D97-AF65-F5344CB8AC3E}">
        <p14:creationId xmlns:p14="http://schemas.microsoft.com/office/powerpoint/2010/main" val="23562446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adce00b85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adce00b85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Anthony closes out conclusion (our findings support theirs, but would need further testing)</a:t>
            </a:r>
            <a:endParaRPr/>
          </a:p>
          <a:p>
            <a:pPr marL="457200" lvl="0" indent="-298450" algn="l" rtl="0">
              <a:spcBef>
                <a:spcPts val="0"/>
              </a:spcBef>
              <a:spcAft>
                <a:spcPts val="0"/>
              </a:spcAft>
              <a:buSzPts val="1100"/>
              <a:buChar char="-"/>
            </a:pPr>
            <a:r>
              <a:rPr lang="en"/>
              <a:t>We agree their GMM outperforms HMM and HIST</a:t>
            </a:r>
            <a:endParaRPr/>
          </a:p>
          <a:p>
            <a:pPr marL="457200" lvl="0" indent="-298450" algn="l" rtl="0">
              <a:spcBef>
                <a:spcPts val="0"/>
              </a:spcBef>
              <a:spcAft>
                <a:spcPts val="0"/>
              </a:spcAft>
              <a:buSzPts val="1100"/>
              <a:buChar char="-"/>
            </a:pPr>
            <a:r>
              <a:rPr lang="en"/>
              <a:t>Authors should have provided a more robust data set for assessment beyond Ground-truths data</a:t>
            </a:r>
            <a:endParaRPr/>
          </a:p>
          <a:p>
            <a:pPr marL="457200" lvl="0" indent="-298450" algn="l" rtl="0">
              <a:spcBef>
                <a:spcPts val="0"/>
              </a:spcBef>
              <a:spcAft>
                <a:spcPts val="0"/>
              </a:spcAft>
              <a:buSzPts val="1100"/>
              <a:buChar char="-"/>
            </a:pPr>
            <a:r>
              <a:rPr lang="en"/>
              <a:t>Suggestions for improvement: contact an ISP and Research board and conduct this as an experiment with consent, so the data could be shared and confirmed (basis of science)</a:t>
            </a:r>
            <a:endParaRPr/>
          </a:p>
        </p:txBody>
      </p:sp>
    </p:spTree>
    <p:extLst>
      <p:ext uri="{BB962C8B-B14F-4D97-AF65-F5344CB8AC3E}">
        <p14:creationId xmlns:p14="http://schemas.microsoft.com/office/powerpoint/2010/main" val="38466253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a319302e9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a319302e9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21763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a319302e9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a319302e9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32372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a319302e9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a319302e9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81283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adadd645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adadd645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18855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8a7ff334c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8a7ff334c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Shojib</a:t>
            </a:r>
            <a:endParaRPr/>
          </a:p>
          <a:p>
            <a:pPr marL="0" lvl="0" indent="0" algn="l" rtl="0">
              <a:spcBef>
                <a:spcPts val="0"/>
              </a:spcBef>
              <a:spcAft>
                <a:spcPts val="0"/>
              </a:spcAft>
              <a:buNone/>
            </a:pPr>
            <a:r>
              <a:rPr lang="en"/>
              <a:t>This repeal would allow for the ability to track people at a much more precise level. Effectively allowing data brokers (advertisers) to have a much more personalized marketing campaign per each user. This study as well as studies before this one have tried to answer the question of how much PII can be given away by allowing ISPs to track human mobility. Methodology of researchers consists of using human mobility trajectories from ISPs as well as the data from Social Network Weibo, and Check-in service Dianping.</a:t>
            </a:r>
            <a:endParaRPr/>
          </a:p>
        </p:txBody>
      </p:sp>
    </p:spTree>
    <p:extLst>
      <p:ext uri="{BB962C8B-B14F-4D97-AF65-F5344CB8AC3E}">
        <p14:creationId xmlns:p14="http://schemas.microsoft.com/office/powerpoint/2010/main" val="3700411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a319302e9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a319302e9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Hello, this is Jon.</a:t>
            </a:r>
            <a:r>
              <a:rPr lang="en" baseline="0" dirty="0"/>
              <a:t> We’re now going to explore the nature of the trajectory data central to our paper. We will then move on to some of the algorithms used in a deanonymizaiton attack. Let’s start with an intuitive example of how this data occurs in the real world, and later shift to the more formalized strucutres of our authors’ paper.</a:t>
            </a:r>
          </a:p>
          <a:p>
            <a:pPr marL="457200" lvl="0" indent="-298450" algn="l" rtl="0">
              <a:spcBef>
                <a:spcPts val="0"/>
              </a:spcBef>
              <a:spcAft>
                <a:spcPts val="0"/>
              </a:spcAft>
              <a:buSzPts val="1100"/>
              <a:buChar char="-"/>
            </a:pPr>
            <a:r>
              <a:rPr lang="en-US" dirty="0"/>
              <a:t>Imagine an individual, let’s call him Bob,</a:t>
            </a:r>
            <a:r>
              <a:rPr lang="en-US" baseline="0" dirty="0"/>
              <a:t> has entered a city on vacation and is visiting a number of locations. As Bob travels to each destination his phone is broadcasting geospatial information at various intervals to his Cellular Service Provider. For Bob’s security, his provider stores this data without his identifying information. This data would have Bob’s alias, and the latitude/longitude pairs for each time period that was logged. The data would look as such [display data structure]</a:t>
            </a:r>
          </a:p>
          <a:p>
            <a:pPr marL="457200" lvl="0" indent="-298450" algn="l" rtl="0">
              <a:spcBef>
                <a:spcPts val="0"/>
              </a:spcBef>
              <a:spcAft>
                <a:spcPts val="0"/>
              </a:spcAft>
              <a:buSzPts val="1100"/>
              <a:buChar char="-"/>
            </a:pPr>
            <a:r>
              <a:rPr lang="en-US" baseline="0" dirty="0"/>
              <a:t>As Bob toured the city he periodically shared his vacation experience on social media. His posts contain timestamps and reveal the sites he has visited, which can easily be associated with </a:t>
            </a:r>
            <a:r>
              <a:rPr lang="en-US" baseline="0" dirty="0" err="1"/>
              <a:t>lat</a:t>
            </a:r>
            <a:r>
              <a:rPr lang="en-US" baseline="0" dirty="0"/>
              <a:t>/long pairs.</a:t>
            </a:r>
          </a:p>
          <a:p>
            <a:pPr marL="457200" lvl="0" indent="-298450" algn="l" rtl="0">
              <a:spcBef>
                <a:spcPts val="0"/>
              </a:spcBef>
              <a:spcAft>
                <a:spcPts val="0"/>
              </a:spcAft>
              <a:buSzPts val="1100"/>
              <a:buChar char="-"/>
            </a:pPr>
            <a:r>
              <a:rPr lang="en-US" baseline="0" dirty="0"/>
              <a:t>The question our authors seek to address is whether an adversary with access to the cellular provider’s location trace data can distinguish Bob’s location trace from all the other locations traces by associating it with his external check-in data.</a:t>
            </a:r>
          </a:p>
          <a:p>
            <a:pPr marL="457200" lvl="0" indent="-298450" algn="l" rtl="0">
              <a:spcBef>
                <a:spcPts val="0"/>
              </a:spcBef>
              <a:spcAft>
                <a:spcPts val="0"/>
              </a:spcAft>
              <a:buSzPts val="1100"/>
              <a:buChar char="-"/>
            </a:pPr>
            <a:r>
              <a:rPr lang="en-US" baseline="0" dirty="0"/>
              <a:t>Next Slide please</a:t>
            </a:r>
          </a:p>
          <a:p>
            <a:pPr marL="457200" lvl="0" indent="-298450" algn="l" rtl="0">
              <a:spcBef>
                <a:spcPts val="0"/>
              </a:spcBef>
              <a:spcAft>
                <a:spcPts val="0"/>
              </a:spcAft>
              <a:buSzPts val="1100"/>
              <a:buChar char="-"/>
            </a:pPr>
            <a:endParaRPr dirty="0"/>
          </a:p>
        </p:txBody>
      </p:sp>
    </p:spTree>
    <p:extLst>
      <p:ext uri="{BB962C8B-B14F-4D97-AF65-F5344CB8AC3E}">
        <p14:creationId xmlns:p14="http://schemas.microsoft.com/office/powerpoint/2010/main" val="33592117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a319302e9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a319302e9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30200" lvl="0" indent="-171450" algn="l" rtl="0">
              <a:spcBef>
                <a:spcPts val="0"/>
              </a:spcBef>
              <a:spcAft>
                <a:spcPts val="0"/>
              </a:spcAft>
              <a:buSzPts val="1100"/>
              <a:buFontTx/>
              <a:buChar char="-"/>
            </a:pPr>
            <a:r>
              <a:rPr lang="en-US" baseline="0" dirty="0"/>
              <a:t>The authors point out that most research on </a:t>
            </a:r>
            <a:r>
              <a:rPr lang="en-US" baseline="0" dirty="0" err="1"/>
              <a:t>deanonymizing</a:t>
            </a:r>
            <a:r>
              <a:rPr lang="en-US" baseline="0" dirty="0"/>
              <a:t> location traces has been on small data sets or simulated data. When this is the case, the check-in data and GPS data frequently have precisely matching time and location measurements. In reality, there are a number of things which can cause misalignment of the spatial or temporal figures, such as: poor GPS signal, check-in data being registered after-the-fact, or differences in the duration of mechanisms for recording the data. If we are to accurately measure the efficacy of </a:t>
            </a:r>
            <a:r>
              <a:rPr lang="en-US" baseline="0" dirty="0" err="1"/>
              <a:t>deanonymization</a:t>
            </a:r>
            <a:r>
              <a:rPr lang="en-US" baseline="0" dirty="0"/>
              <a:t> techniques these real world discrepancies must be considered.</a:t>
            </a:r>
          </a:p>
          <a:p>
            <a:pPr marL="330200" lvl="0" indent="-171450" algn="l" rtl="0">
              <a:spcBef>
                <a:spcPts val="0"/>
              </a:spcBef>
              <a:spcAft>
                <a:spcPts val="0"/>
              </a:spcAft>
              <a:buSzPts val="1100"/>
              <a:buFontTx/>
              <a:buChar char="-"/>
            </a:pPr>
            <a:r>
              <a:rPr lang="en-US" baseline="0" dirty="0"/>
              <a:t>One straightforward method of addressing these gaps is to group together the nearby instances of the location traces into blocs. For example, any points within a certain grid may be considered the same location, or any timestamps within a certain range of time could be considered identical. This grouping may eliminate some of the noise present in real-life data, however, it is difficult to know for certain what the appropriate size of these bins should be; too granular of bins may not successfully group instances together, whereas too broad of a grouping may erroneous associated records or diminish the utility of the data.</a:t>
            </a:r>
          </a:p>
          <a:p>
            <a:pPr marL="330200" lvl="0" indent="-171450" algn="l" rtl="0">
              <a:spcBef>
                <a:spcPts val="0"/>
              </a:spcBef>
              <a:spcAft>
                <a:spcPts val="0"/>
              </a:spcAft>
              <a:buSzPts val="1100"/>
              <a:buFontTx/>
              <a:buChar char="-"/>
            </a:pPr>
            <a:r>
              <a:rPr lang="en-US" baseline="0" dirty="0"/>
              <a:t>Using a large set of matched ISP and check-in data, the authors go on to explore several algorithms for </a:t>
            </a:r>
            <a:r>
              <a:rPr lang="en-US" baseline="0" dirty="0" err="1"/>
              <a:t>deanonymization</a:t>
            </a:r>
            <a:r>
              <a:rPr lang="en-US" baseline="0" dirty="0"/>
              <a:t>, and identify which are capable of handling spatial or temporal mismatches beyond merely grouping elements. While the methods each of these algorithms deploys are quite different, they share a common goal of calculating a “similarity score,” which indexes how similar each external trace is to the possible locations traces. The authors note that none of the algorithms handle both spatial and temporal mismatches, and go on to suggest a mixed model which we will now review. Next slide please.</a:t>
            </a:r>
          </a:p>
        </p:txBody>
      </p:sp>
    </p:spTree>
    <p:extLst>
      <p:ext uri="{BB962C8B-B14F-4D97-AF65-F5344CB8AC3E}">
        <p14:creationId xmlns:p14="http://schemas.microsoft.com/office/powerpoint/2010/main" val="3334993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95dc0100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95dc0100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rgbClr val="595959"/>
              </a:buClr>
              <a:buSzPts val="1800"/>
              <a:buFont typeface="Open Sans"/>
              <a:buChar char="-"/>
            </a:pPr>
            <a:r>
              <a:rPr lang="en" sz="1800" dirty="0">
                <a:solidFill>
                  <a:srgbClr val="595959"/>
                </a:solidFill>
                <a:highlight>
                  <a:srgbClr val="FFFF00"/>
                </a:highlight>
                <a:latin typeface="Open Sans"/>
                <a:ea typeface="Open Sans"/>
                <a:cs typeface="Open Sans"/>
                <a:sym typeface="Open Sans"/>
              </a:rPr>
              <a:t>Describe the use of each of the different data sets and how their research differs from other papers (ground-truth)</a:t>
            </a:r>
            <a:endParaRPr sz="1800" dirty="0">
              <a:solidFill>
                <a:srgbClr val="595959"/>
              </a:solidFill>
              <a:highlight>
                <a:srgbClr val="FFFF00"/>
              </a:highlight>
              <a:latin typeface="Open Sans"/>
              <a:ea typeface="Open Sans"/>
              <a:cs typeface="Open Sans"/>
              <a:sym typeface="Open Sans"/>
            </a:endParaRPr>
          </a:p>
          <a:p>
            <a:pPr marL="457200" lvl="0" indent="-342900" algn="l" rtl="0">
              <a:lnSpc>
                <a:spcPct val="115000"/>
              </a:lnSpc>
              <a:spcBef>
                <a:spcPts val="0"/>
              </a:spcBef>
              <a:spcAft>
                <a:spcPts val="0"/>
              </a:spcAft>
              <a:buClr>
                <a:srgbClr val="595959"/>
              </a:buClr>
              <a:buSzPts val="1800"/>
              <a:buFont typeface="Open Sans"/>
              <a:buChar char="-"/>
            </a:pPr>
            <a:r>
              <a:rPr lang="en" sz="1800" dirty="0">
                <a:solidFill>
                  <a:srgbClr val="595959"/>
                </a:solidFill>
                <a:highlight>
                  <a:srgbClr val="FFFF00"/>
                </a:highlight>
                <a:latin typeface="Open Sans"/>
                <a:ea typeface="Open Sans"/>
                <a:cs typeface="Open Sans"/>
                <a:sym typeface="Open Sans"/>
              </a:rPr>
              <a:t>Similarity Scores &amp; Ranking, how are the attack methods being “graded”</a:t>
            </a:r>
            <a:endParaRPr sz="1800" dirty="0">
              <a:solidFill>
                <a:srgbClr val="595959"/>
              </a:solidFill>
              <a:highlight>
                <a:srgbClr val="FFFF00"/>
              </a:highlight>
              <a:latin typeface="Open Sans"/>
              <a:ea typeface="Open Sans"/>
              <a:cs typeface="Open Sans"/>
              <a:sym typeface="Open Sans"/>
            </a:endParaRPr>
          </a:p>
          <a:p>
            <a:pPr marL="0" lvl="0" indent="0" algn="l" rtl="0">
              <a:lnSpc>
                <a:spcPct val="115000"/>
              </a:lnSpc>
              <a:spcBef>
                <a:spcPts val="1600"/>
              </a:spcBef>
              <a:spcAft>
                <a:spcPts val="0"/>
              </a:spcAft>
              <a:buClr>
                <a:schemeClr val="dk1"/>
              </a:buClr>
              <a:buSzPts val="1100"/>
              <a:buFont typeface="Arial"/>
              <a:buNone/>
            </a:pPr>
            <a:r>
              <a:rPr lang="en" sz="1800" dirty="0">
                <a:solidFill>
                  <a:srgbClr val="595959"/>
                </a:solidFill>
                <a:highlight>
                  <a:srgbClr val="FFFF00"/>
                </a:highlight>
                <a:latin typeface="Open Sans"/>
                <a:ea typeface="Open Sans"/>
                <a:cs typeface="Open Sans"/>
                <a:sym typeface="Open Sans"/>
              </a:rPr>
              <a:t>Jon describes algorithms &amp; author’s GM</a:t>
            </a:r>
            <a:endParaRPr sz="1800" dirty="0">
              <a:solidFill>
                <a:srgbClr val="595959"/>
              </a:solidFill>
              <a:highlight>
                <a:srgbClr val="FFFF00"/>
              </a:highlight>
              <a:latin typeface="Open Sans"/>
              <a:ea typeface="Open Sans"/>
              <a:cs typeface="Open Sans"/>
              <a:sym typeface="Open Sans"/>
            </a:endParaRPr>
          </a:p>
          <a:p>
            <a:pPr marL="0" lvl="0" indent="0" algn="l" rtl="0">
              <a:lnSpc>
                <a:spcPct val="115000"/>
              </a:lnSpc>
              <a:spcBef>
                <a:spcPts val="1600"/>
              </a:spcBef>
              <a:spcAft>
                <a:spcPts val="0"/>
              </a:spcAft>
              <a:buClr>
                <a:schemeClr val="dk1"/>
              </a:buClr>
              <a:buSzPts val="1100"/>
              <a:buFont typeface="Arial"/>
              <a:buNone/>
            </a:pPr>
            <a:r>
              <a:rPr lang="en" sz="1800" dirty="0">
                <a:solidFill>
                  <a:srgbClr val="595959"/>
                </a:solidFill>
                <a:highlight>
                  <a:srgbClr val="FFFF00"/>
                </a:highlight>
                <a:latin typeface="Open Sans"/>
                <a:ea typeface="Open Sans"/>
                <a:cs typeface="Open Sans"/>
                <a:sym typeface="Open Sans"/>
              </a:rPr>
              <a:t>Please insert a brief summary of the data set and how we created it.</a:t>
            </a:r>
            <a:endParaRPr sz="1800" dirty="0">
              <a:solidFill>
                <a:srgbClr val="595959"/>
              </a:solidFill>
              <a:highlight>
                <a:srgbClr val="FFFF00"/>
              </a:highlight>
              <a:latin typeface="Open Sans"/>
              <a:ea typeface="Open Sans"/>
              <a:cs typeface="Open Sans"/>
              <a:sym typeface="Open Sans"/>
            </a:endParaRPr>
          </a:p>
          <a:p>
            <a:pPr marL="0" lvl="0" indent="0" algn="l" rtl="0">
              <a:lnSpc>
                <a:spcPct val="115000"/>
              </a:lnSpc>
              <a:spcBef>
                <a:spcPts val="1600"/>
              </a:spcBef>
              <a:spcAft>
                <a:spcPts val="1600"/>
              </a:spcAft>
              <a:buClr>
                <a:schemeClr val="dk1"/>
              </a:buClr>
              <a:buSzPts val="1100"/>
              <a:buFont typeface="Arial"/>
              <a:buNone/>
            </a:pPr>
            <a:r>
              <a:rPr lang="en" sz="1800" dirty="0">
                <a:solidFill>
                  <a:srgbClr val="595959"/>
                </a:solidFill>
                <a:highlight>
                  <a:srgbClr val="FFFF00"/>
                </a:highlight>
                <a:latin typeface="Open Sans"/>
                <a:ea typeface="Open Sans"/>
                <a:cs typeface="Open Sans"/>
                <a:sym typeface="Open Sans"/>
              </a:rPr>
              <a:t>PLEASE DON’T TALK ABOUT HOW WE GOT THEM WORKING, THAT IS THE NEXT SLIDE</a:t>
            </a:r>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r>
              <a:rPr lang="en-US" dirty="0"/>
              <a:t>The author’s</a:t>
            </a:r>
            <a:r>
              <a:rPr lang="en-US" baseline="0" dirty="0"/>
              <a:t> mixed model combines a Gaussian model to handle spatial/temporal mismatches, and a Markov model to match the external trace data to their ISP data for </a:t>
            </a:r>
            <a:r>
              <a:rPr lang="en-US" baseline="0" dirty="0" err="1"/>
              <a:t>deanonymization</a:t>
            </a:r>
            <a:r>
              <a:rPr lang="en-US" baseline="0" dirty="0"/>
              <a:t>.</a:t>
            </a:r>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r>
              <a:rPr lang="en-US" baseline="0" dirty="0"/>
              <a:t>The Gaussian portion of the model is used to correct spatial/temporal mismatches. In effect, you can think of the model as looking at each of the points from the external trace data, comparing it to the points in the location trace data, and collecting the observed gaps between these points. The collection becomes a probability distribution where larger gaps are identified as less likely to be the correct points to pair, and the most probable pairing is applied to the candidate external trace instance. [fade the outliers, label most and less likely]</a:t>
            </a:r>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r>
              <a:rPr lang="en-US" baseline="0" dirty="0"/>
              <a:t>Once adjustments have been made to correct spatial/temporal mismatches, a Markov model is applied which compares each chain of external trace data against each of the candidate ISP traces and calculates a similarity score. Once these scores have been calculated, the location trace with the highest ranking similarity score is assumed to be the correct match.</a:t>
            </a:r>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r>
              <a:rPr lang="en-US" baseline="0" dirty="0"/>
              <a:t>Although the authors did an excellent job summarizing the existing literature, identifying the gaps between theory and practice in the domain, and explaining their model and its benefits, we found their work to be particularly difficult to replicate. I will now turn it over to Anthony to share some of the problems we encountered.</a:t>
            </a:r>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endParaRPr lang="en-US" baseline="0" dirty="0"/>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endParaRPr lang="en-US" baseline="0" dirty="0"/>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endParaRPr lang="en-US" dirty="0"/>
          </a:p>
          <a:p>
            <a:pPr marL="0" lvl="0" indent="0" algn="l" rtl="0">
              <a:lnSpc>
                <a:spcPct val="115000"/>
              </a:lnSpc>
              <a:spcBef>
                <a:spcPts val="1600"/>
              </a:spcBef>
              <a:spcAft>
                <a:spcPts val="1600"/>
              </a:spcAft>
              <a:buClr>
                <a:schemeClr val="dk1"/>
              </a:buClr>
              <a:buSzPts val="1100"/>
              <a:buFont typeface="Arial"/>
              <a:buNone/>
            </a:pPr>
            <a:endParaRPr dirty="0"/>
          </a:p>
        </p:txBody>
      </p:sp>
    </p:spTree>
    <p:extLst>
      <p:ext uri="{BB962C8B-B14F-4D97-AF65-F5344CB8AC3E}">
        <p14:creationId xmlns:p14="http://schemas.microsoft.com/office/powerpoint/2010/main" val="2780410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8a607e896c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8a607e896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Anthony describes the issues with getting the GM model to work</a:t>
            </a:r>
            <a:endParaRPr/>
          </a:p>
          <a:p>
            <a:pPr marL="457200" lvl="0" indent="-298450" algn="l" rtl="0">
              <a:spcBef>
                <a:spcPts val="0"/>
              </a:spcBef>
              <a:spcAft>
                <a:spcPts val="0"/>
              </a:spcAft>
              <a:buSzPts val="1100"/>
              <a:buChar char="-"/>
            </a:pPr>
            <a:r>
              <a:rPr lang="en"/>
              <a:t>Updating Code</a:t>
            </a:r>
            <a:endParaRPr/>
          </a:p>
        </p:txBody>
      </p:sp>
    </p:spTree>
    <p:extLst>
      <p:ext uri="{BB962C8B-B14F-4D97-AF65-F5344CB8AC3E}">
        <p14:creationId xmlns:p14="http://schemas.microsoft.com/office/powerpoint/2010/main" val="36234444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a319302e9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a319302e9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Josh on how he made the data set</a:t>
            </a:r>
            <a:endParaRPr dirty="0"/>
          </a:p>
        </p:txBody>
      </p:sp>
    </p:spTree>
    <p:extLst>
      <p:ext uri="{BB962C8B-B14F-4D97-AF65-F5344CB8AC3E}">
        <p14:creationId xmlns:p14="http://schemas.microsoft.com/office/powerpoint/2010/main" val="2451594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a319302e94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a319302e94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Document/file formats</a:t>
            </a:r>
            <a:endParaRPr/>
          </a:p>
          <a:p>
            <a:pPr marL="457200" lvl="0" indent="-298450" algn="l" rtl="0">
              <a:spcBef>
                <a:spcPts val="0"/>
              </a:spcBef>
              <a:spcAft>
                <a:spcPts val="0"/>
              </a:spcAft>
              <a:buSzPts val="1100"/>
              <a:buChar char="-"/>
            </a:pPr>
            <a:r>
              <a:rPr lang="en"/>
              <a:t>How we created the data set</a:t>
            </a:r>
            <a:endParaRPr/>
          </a:p>
          <a:p>
            <a:pPr marL="457200" lvl="0" indent="-298450" algn="l" rtl="0">
              <a:spcBef>
                <a:spcPts val="0"/>
              </a:spcBef>
              <a:spcAft>
                <a:spcPts val="0"/>
              </a:spcAft>
              <a:buSzPts val="1100"/>
              <a:buChar char="-"/>
            </a:pPr>
            <a:r>
              <a:rPr lang="en"/>
              <a:t>Results of algorithms</a:t>
            </a:r>
            <a:endParaRPr/>
          </a:p>
          <a:p>
            <a:pPr marL="457200" lvl="0" indent="-298450" algn="l" rtl="0">
              <a:spcBef>
                <a:spcPts val="0"/>
              </a:spcBef>
              <a:spcAft>
                <a:spcPts val="0"/>
              </a:spcAft>
              <a:buSzPts val="1100"/>
              <a:buChar char="-"/>
            </a:pPr>
            <a:r>
              <a:rPr lang="en"/>
              <a:t>Walk through high-level of the actual code for GM</a:t>
            </a:r>
            <a:endParaRPr/>
          </a:p>
        </p:txBody>
      </p:sp>
    </p:spTree>
    <p:extLst>
      <p:ext uri="{BB962C8B-B14F-4D97-AF65-F5344CB8AC3E}">
        <p14:creationId xmlns:p14="http://schemas.microsoft.com/office/powerpoint/2010/main" val="3618752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C2F60EF-1FAE-4FC1-919C-8611F4EEF6A8}" type="datetimeFigureOut">
              <a:rPr lang="en-US" smtClean="0"/>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7A1BDD-624C-48F0-9DB0-66E4764A71EB}" type="slidenum">
              <a:rPr lang="en-US" smtClean="0"/>
              <a:t>‹#›</a:t>
            </a:fld>
            <a:endParaRPr lang="en-US"/>
          </a:p>
        </p:txBody>
      </p:sp>
    </p:spTree>
    <p:extLst>
      <p:ext uri="{BB962C8B-B14F-4D97-AF65-F5344CB8AC3E}">
        <p14:creationId xmlns:p14="http://schemas.microsoft.com/office/powerpoint/2010/main" val="29868203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C2F60EF-1FAE-4FC1-919C-8611F4EEF6A8}" type="datetimeFigureOut">
              <a:rPr lang="en-US" smtClean="0"/>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7A1BDD-624C-48F0-9DB0-66E4764A71EB}" type="slidenum">
              <a:rPr lang="en-US" smtClean="0"/>
              <a:t>‹#›</a:t>
            </a:fld>
            <a:endParaRPr lang="en-US"/>
          </a:p>
        </p:txBody>
      </p:sp>
    </p:spTree>
    <p:extLst>
      <p:ext uri="{BB962C8B-B14F-4D97-AF65-F5344CB8AC3E}">
        <p14:creationId xmlns:p14="http://schemas.microsoft.com/office/powerpoint/2010/main" val="277320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C2F60EF-1FAE-4FC1-919C-8611F4EEF6A8}" type="datetimeFigureOut">
              <a:rPr lang="en-US" smtClean="0"/>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7A1BDD-624C-48F0-9DB0-66E4764A71EB}" type="slidenum">
              <a:rPr lang="en-US" smtClean="0"/>
              <a:t>‹#›</a:t>
            </a:fld>
            <a:endParaRPr lang="en-US"/>
          </a:p>
        </p:txBody>
      </p:sp>
    </p:spTree>
    <p:extLst>
      <p:ext uri="{BB962C8B-B14F-4D97-AF65-F5344CB8AC3E}">
        <p14:creationId xmlns:p14="http://schemas.microsoft.com/office/powerpoint/2010/main" val="42215575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Alternative Title">
  <p:cSld name="Alternative Title">
    <p:spTree>
      <p:nvGrpSpPr>
        <p:cNvPr id="1" name="Shape 17"/>
        <p:cNvGrpSpPr/>
        <p:nvPr/>
      </p:nvGrpSpPr>
      <p:grpSpPr>
        <a:xfrm>
          <a:off x="0" y="0"/>
          <a:ext cx="0" cy="0"/>
          <a:chOff x="0" y="0"/>
          <a:chExt cx="0" cy="0"/>
        </a:xfrm>
      </p:grpSpPr>
      <p:pic>
        <p:nvPicPr>
          <p:cNvPr id="18" name="Google Shape;18;p3"/>
          <p:cNvPicPr preferRelativeResize="0"/>
          <p:nvPr/>
        </p:nvPicPr>
        <p:blipFill>
          <a:blip r:embed="rId2">
            <a:alphaModFix/>
          </a:blip>
          <a:stretch>
            <a:fillRect/>
          </a:stretch>
        </p:blipFill>
        <p:spPr>
          <a:xfrm>
            <a:off x="-197633" y="-22231"/>
            <a:ext cx="12389633" cy="6969148"/>
          </a:xfrm>
          <a:prstGeom prst="rect">
            <a:avLst/>
          </a:prstGeom>
          <a:noFill/>
          <a:ln>
            <a:noFill/>
          </a:ln>
        </p:spPr>
      </p:pic>
      <p:pic>
        <p:nvPicPr>
          <p:cNvPr id="19" name="Google Shape;19;p3"/>
          <p:cNvPicPr preferRelativeResize="0"/>
          <p:nvPr/>
        </p:nvPicPr>
        <p:blipFill>
          <a:blip r:embed="rId3">
            <a:alphaModFix/>
          </a:blip>
          <a:stretch>
            <a:fillRect/>
          </a:stretch>
        </p:blipFill>
        <p:spPr>
          <a:xfrm>
            <a:off x="-197633" y="-111166"/>
            <a:ext cx="12583133" cy="7078033"/>
          </a:xfrm>
          <a:prstGeom prst="rect">
            <a:avLst/>
          </a:prstGeom>
          <a:noFill/>
          <a:ln>
            <a:noFill/>
          </a:ln>
        </p:spPr>
      </p:pic>
      <p:sp>
        <p:nvSpPr>
          <p:cNvPr id="20" name="Google Shape;20;p3"/>
          <p:cNvSpPr txBox="1">
            <a:spLocks noGrp="1"/>
          </p:cNvSpPr>
          <p:nvPr>
            <p:ph type="ctrTitle"/>
          </p:nvPr>
        </p:nvSpPr>
        <p:spPr>
          <a:xfrm>
            <a:off x="413544" y="2890433"/>
            <a:ext cx="11360800" cy="2736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5200"/>
              <a:buFont typeface="Open Sans"/>
              <a:buNone/>
              <a:defRPr sz="6933">
                <a:solidFill>
                  <a:srgbClr val="FFFFFF"/>
                </a:solidFill>
                <a:latin typeface="Open Sans"/>
                <a:ea typeface="Open Sans"/>
                <a:cs typeface="Open Sans"/>
                <a:sym typeface="Open Sans"/>
              </a:defRPr>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21" name="Google Shape;21;p3"/>
          <p:cNvSpPr txBox="1">
            <a:spLocks noGrp="1"/>
          </p:cNvSpPr>
          <p:nvPr>
            <p:ph type="subTitle" idx="1"/>
          </p:nvPr>
        </p:nvSpPr>
        <p:spPr>
          <a:xfrm>
            <a:off x="413533" y="5627233"/>
            <a:ext cx="11360800" cy="105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Font typeface="Open Sans"/>
              <a:buNone/>
              <a:defRPr sz="3733">
                <a:solidFill>
                  <a:srgbClr val="FFFFFF"/>
                </a:solidFill>
                <a:latin typeface="Open Sans"/>
                <a:ea typeface="Open Sans"/>
                <a:cs typeface="Open Sans"/>
                <a:sym typeface="Open Sans"/>
              </a:defRPr>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22" name="Google Shape;22;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a:pPr/>
              <a:t>‹#›</a:t>
            </a:fld>
            <a:endParaRPr/>
          </a:p>
        </p:txBody>
      </p:sp>
      <p:pic>
        <p:nvPicPr>
          <p:cNvPr id="23" name="Google Shape;23;p3"/>
          <p:cNvPicPr preferRelativeResize="0"/>
          <p:nvPr/>
        </p:nvPicPr>
        <p:blipFill rotWithShape="1">
          <a:blip r:embed="rId4">
            <a:alphaModFix/>
          </a:blip>
          <a:srcRect t="159" b="169"/>
          <a:stretch/>
        </p:blipFill>
        <p:spPr>
          <a:xfrm>
            <a:off x="5014143" y="1195977"/>
            <a:ext cx="1966101" cy="2082900"/>
          </a:xfrm>
          <a:prstGeom prst="rect">
            <a:avLst/>
          </a:prstGeom>
          <a:noFill/>
          <a:ln>
            <a:noFill/>
          </a:ln>
        </p:spPr>
      </p:pic>
    </p:spTree>
    <p:extLst>
      <p:ext uri="{BB962C8B-B14F-4D97-AF65-F5344CB8AC3E}">
        <p14:creationId xmlns:p14="http://schemas.microsoft.com/office/powerpoint/2010/main" val="14455296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26" name="Google Shape;26;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13140986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0" name="Google Shape;30;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2752675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C2F60EF-1FAE-4FC1-919C-8611F4EEF6A8}" type="datetimeFigureOut">
              <a:rPr lang="en-US" smtClean="0"/>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7A1BDD-624C-48F0-9DB0-66E4764A71EB}" type="slidenum">
              <a:rPr lang="en-US" smtClean="0"/>
              <a:t>‹#›</a:t>
            </a:fld>
            <a:endParaRPr lang="en-US"/>
          </a:p>
        </p:txBody>
      </p:sp>
    </p:spTree>
    <p:extLst>
      <p:ext uri="{BB962C8B-B14F-4D97-AF65-F5344CB8AC3E}">
        <p14:creationId xmlns:p14="http://schemas.microsoft.com/office/powerpoint/2010/main" val="455207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C2F60EF-1FAE-4FC1-919C-8611F4EEF6A8}" type="datetimeFigureOut">
              <a:rPr lang="en-US" smtClean="0"/>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7A1BDD-624C-48F0-9DB0-66E4764A71EB}" type="slidenum">
              <a:rPr lang="en-US" smtClean="0"/>
              <a:t>‹#›</a:t>
            </a:fld>
            <a:endParaRPr lang="en-US"/>
          </a:p>
        </p:txBody>
      </p:sp>
    </p:spTree>
    <p:extLst>
      <p:ext uri="{BB962C8B-B14F-4D97-AF65-F5344CB8AC3E}">
        <p14:creationId xmlns:p14="http://schemas.microsoft.com/office/powerpoint/2010/main" val="2639996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C2F60EF-1FAE-4FC1-919C-8611F4EEF6A8}" type="datetimeFigureOut">
              <a:rPr lang="en-US" smtClean="0"/>
              <a:t>12/9/2020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7A1BDD-624C-48F0-9DB0-66E4764A71EB}" type="slidenum">
              <a:rPr lang="en-US" smtClean="0"/>
              <a:t>‹#›</a:t>
            </a:fld>
            <a:endParaRPr lang="en-US"/>
          </a:p>
        </p:txBody>
      </p:sp>
    </p:spTree>
    <p:extLst>
      <p:ext uri="{BB962C8B-B14F-4D97-AF65-F5344CB8AC3E}">
        <p14:creationId xmlns:p14="http://schemas.microsoft.com/office/powerpoint/2010/main" val="4251562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C2F60EF-1FAE-4FC1-919C-8611F4EEF6A8}" type="datetimeFigureOut">
              <a:rPr lang="en-US" smtClean="0"/>
              <a:t>12/9/2020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E7A1BDD-624C-48F0-9DB0-66E4764A71EB}" type="slidenum">
              <a:rPr lang="en-US" smtClean="0"/>
              <a:t>‹#›</a:t>
            </a:fld>
            <a:endParaRPr lang="en-US"/>
          </a:p>
        </p:txBody>
      </p:sp>
    </p:spTree>
    <p:extLst>
      <p:ext uri="{BB962C8B-B14F-4D97-AF65-F5344CB8AC3E}">
        <p14:creationId xmlns:p14="http://schemas.microsoft.com/office/powerpoint/2010/main" val="16521625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C2F60EF-1FAE-4FC1-919C-8611F4EEF6A8}" type="datetimeFigureOut">
              <a:rPr lang="en-US" smtClean="0"/>
              <a:t>12/9/2020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E7A1BDD-624C-48F0-9DB0-66E4764A71EB}" type="slidenum">
              <a:rPr lang="en-US" smtClean="0"/>
              <a:t>‹#›</a:t>
            </a:fld>
            <a:endParaRPr lang="en-US"/>
          </a:p>
        </p:txBody>
      </p:sp>
    </p:spTree>
    <p:extLst>
      <p:ext uri="{BB962C8B-B14F-4D97-AF65-F5344CB8AC3E}">
        <p14:creationId xmlns:p14="http://schemas.microsoft.com/office/powerpoint/2010/main" val="1769807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2F60EF-1FAE-4FC1-919C-8611F4EEF6A8}" type="datetimeFigureOut">
              <a:rPr lang="en-US" smtClean="0"/>
              <a:t>12/9/2020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E7A1BDD-624C-48F0-9DB0-66E4764A71EB}" type="slidenum">
              <a:rPr lang="en-US" smtClean="0"/>
              <a:t>‹#›</a:t>
            </a:fld>
            <a:endParaRPr lang="en-US"/>
          </a:p>
        </p:txBody>
      </p:sp>
    </p:spTree>
    <p:extLst>
      <p:ext uri="{BB962C8B-B14F-4D97-AF65-F5344CB8AC3E}">
        <p14:creationId xmlns:p14="http://schemas.microsoft.com/office/powerpoint/2010/main" val="2408303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2F60EF-1FAE-4FC1-919C-8611F4EEF6A8}" type="datetimeFigureOut">
              <a:rPr lang="en-US" smtClean="0"/>
              <a:t>12/9/2020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7A1BDD-624C-48F0-9DB0-66E4764A71EB}" type="slidenum">
              <a:rPr lang="en-US" smtClean="0"/>
              <a:t>‹#›</a:t>
            </a:fld>
            <a:endParaRPr lang="en-US"/>
          </a:p>
        </p:txBody>
      </p:sp>
    </p:spTree>
    <p:extLst>
      <p:ext uri="{BB962C8B-B14F-4D97-AF65-F5344CB8AC3E}">
        <p14:creationId xmlns:p14="http://schemas.microsoft.com/office/powerpoint/2010/main" val="3098518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2F60EF-1FAE-4FC1-919C-8611F4EEF6A8}" type="datetimeFigureOut">
              <a:rPr lang="en-US" smtClean="0"/>
              <a:t>12/9/2020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7A1BDD-624C-48F0-9DB0-66E4764A71EB}" type="slidenum">
              <a:rPr lang="en-US" smtClean="0"/>
              <a:t>‹#›</a:t>
            </a:fld>
            <a:endParaRPr lang="en-US"/>
          </a:p>
        </p:txBody>
      </p:sp>
    </p:spTree>
    <p:extLst>
      <p:ext uri="{BB962C8B-B14F-4D97-AF65-F5344CB8AC3E}">
        <p14:creationId xmlns:p14="http://schemas.microsoft.com/office/powerpoint/2010/main" val="1280859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2F60EF-1FAE-4FC1-919C-8611F4EEF6A8}" type="datetimeFigureOut">
              <a:rPr lang="en-US" smtClean="0"/>
              <a:t>12/9/2020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7A1BDD-624C-48F0-9DB0-66E4764A71EB}" type="slidenum">
              <a:rPr lang="en-US" smtClean="0"/>
              <a:t>‹#›</a:t>
            </a:fld>
            <a:endParaRPr lang="en-US"/>
          </a:p>
        </p:txBody>
      </p:sp>
    </p:spTree>
    <p:extLst>
      <p:ext uri="{BB962C8B-B14F-4D97-AF65-F5344CB8AC3E}">
        <p14:creationId xmlns:p14="http://schemas.microsoft.com/office/powerpoint/2010/main" val="5366341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8.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8.png"/><Relationship Id="rId5" Type="http://schemas.openxmlformats.org/officeDocument/2006/relationships/hyperlink" Target="https://gangw.cs.illinois.edu/ndss18.pdf" TargetMode="Externa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8.png"/><Relationship Id="rId5" Type="http://schemas.openxmlformats.org/officeDocument/2006/relationships/hyperlink" Target="https://simplemaps.com/data/us-cities" TargetMode="Externa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hyperlink" Target="mailto:shojib@umich.edu" TargetMode="External"/><Relationship Id="rId3" Type="http://schemas.openxmlformats.org/officeDocument/2006/relationships/slideLayout" Target="../slideLayouts/slideLayout14.xml"/><Relationship Id="rId7" Type="http://schemas.openxmlformats.org/officeDocument/2006/relationships/hyperlink" Target="mailto:jfust@umich.edu" TargetMode="Externa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hyperlink" Target="mailto:jmbertin@umich.edu" TargetMode="External"/><Relationship Id="rId5" Type="http://schemas.openxmlformats.org/officeDocument/2006/relationships/hyperlink" Target="mailto:apicciut@umich.edu" TargetMode="External"/><Relationship Id="rId4" Type="http://schemas.openxmlformats.org/officeDocument/2006/relationships/notesSlide" Target="../notesSlides/notesSlide13.xml"/><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3.xml"/><Relationship Id="rId4"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audio" Target="../media/media7.m4a"/><Relationship Id="rId13" Type="http://schemas.openxmlformats.org/officeDocument/2006/relationships/image" Target="../media/image7.emf"/><Relationship Id="rId3" Type="http://schemas.microsoft.com/office/2007/relationships/media" Target="../media/media5.m4a"/><Relationship Id="rId7" Type="http://schemas.microsoft.com/office/2007/relationships/media" Target="../media/media7.m4a"/><Relationship Id="rId12" Type="http://schemas.openxmlformats.org/officeDocument/2006/relationships/image" Target="../media/image6.emf"/><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audio" Target="../media/media6.m4a"/><Relationship Id="rId11" Type="http://schemas.openxmlformats.org/officeDocument/2006/relationships/image" Target="../media/image5.png"/><Relationship Id="rId5" Type="http://schemas.microsoft.com/office/2007/relationships/media" Target="../media/media6.m4a"/><Relationship Id="rId10" Type="http://schemas.openxmlformats.org/officeDocument/2006/relationships/notesSlide" Target="../notesSlides/notesSlide4.xml"/><Relationship Id="rId4" Type="http://schemas.openxmlformats.org/officeDocument/2006/relationships/audio" Target="../media/media5.m4a"/><Relationship Id="rId9" Type="http://schemas.openxmlformats.org/officeDocument/2006/relationships/slideLayout" Target="../slideLayouts/slideLayout14.xml"/><Relationship Id="rId1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13" Type="http://schemas.openxmlformats.org/officeDocument/2006/relationships/image" Target="../media/image11.png"/><Relationship Id="rId18" Type="http://schemas.openxmlformats.org/officeDocument/2006/relationships/image" Target="../media/image16.png"/><Relationship Id="rId3" Type="http://schemas.microsoft.com/office/2007/relationships/media" Target="../media/media9.m4a"/><Relationship Id="rId7" Type="http://schemas.openxmlformats.org/officeDocument/2006/relationships/slideLayout" Target="../slideLayouts/slideLayout14.xml"/><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audio" Target="../media/media8.m4a"/><Relationship Id="rId16" Type="http://schemas.openxmlformats.org/officeDocument/2006/relationships/image" Target="../media/image14.png"/><Relationship Id="rId1" Type="http://schemas.microsoft.com/office/2007/relationships/media" Target="../media/media8.m4a"/><Relationship Id="rId6" Type="http://schemas.openxmlformats.org/officeDocument/2006/relationships/audio" Target="../media/media10.m4a"/><Relationship Id="rId11" Type="http://schemas.openxmlformats.org/officeDocument/2006/relationships/image" Target="../media/image9.png"/><Relationship Id="rId5" Type="http://schemas.microsoft.com/office/2007/relationships/media" Target="../media/media10.m4a"/><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audio" Target="../media/media9.m4a"/><Relationship Id="rId9" Type="http://schemas.openxmlformats.org/officeDocument/2006/relationships/image" Target="../media/image5.png"/><Relationship Id="rId1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audio" Target="../media/media14.m4a"/><Relationship Id="rId13" Type="http://schemas.openxmlformats.org/officeDocument/2006/relationships/image" Target="../media/image19.png"/><Relationship Id="rId3" Type="http://schemas.microsoft.com/office/2007/relationships/media" Target="../media/media12.m4a"/><Relationship Id="rId7" Type="http://schemas.microsoft.com/office/2007/relationships/media" Target="../media/media14.m4a"/><Relationship Id="rId12" Type="http://schemas.openxmlformats.org/officeDocument/2006/relationships/image" Target="../media/image18.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audio" Target="../media/media13.m4a"/><Relationship Id="rId11" Type="http://schemas.openxmlformats.org/officeDocument/2006/relationships/image" Target="../media/image17.png"/><Relationship Id="rId5" Type="http://schemas.microsoft.com/office/2007/relationships/media" Target="../media/media13.m4a"/><Relationship Id="rId15" Type="http://schemas.openxmlformats.org/officeDocument/2006/relationships/image" Target="../media/image8.png"/><Relationship Id="rId10" Type="http://schemas.openxmlformats.org/officeDocument/2006/relationships/notesSlide" Target="../notesSlides/notesSlide6.xml"/><Relationship Id="rId4" Type="http://schemas.openxmlformats.org/officeDocument/2006/relationships/audio" Target="../media/media12.m4a"/><Relationship Id="rId9" Type="http://schemas.openxmlformats.org/officeDocument/2006/relationships/slideLayout" Target="../slideLayouts/slideLayout14.xml"/><Relationship Id="rId1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7.mp4"/><Relationship Id="rId1" Type="http://schemas.microsoft.com/office/2007/relationships/media" Target="../media/media17.mp4"/><Relationship Id="rId5" Type="http://schemas.openxmlformats.org/officeDocument/2006/relationships/image" Target="../media/image2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413533" y="3713967"/>
            <a:ext cx="11360800" cy="1372000"/>
          </a:xfrm>
          <a:prstGeom prst="rect">
            <a:avLst/>
          </a:prstGeom>
        </p:spPr>
        <p:txBody>
          <a:bodyPr spcFirstLastPara="1" wrap="square" lIns="121900" tIns="121900" rIns="121900" bIns="121900" anchor="b" anchorCtr="0">
            <a:noAutofit/>
          </a:bodyPr>
          <a:lstStyle/>
          <a:p>
            <a:r>
              <a:rPr lang="en" sz="4000"/>
              <a:t>De-Identification: Ground Truth Trajectories</a:t>
            </a:r>
            <a:r>
              <a:rPr lang="en"/>
              <a:t> </a:t>
            </a:r>
            <a:endParaRPr/>
          </a:p>
        </p:txBody>
      </p:sp>
      <p:sp>
        <p:nvSpPr>
          <p:cNvPr id="66" name="Google Shape;66;p14"/>
          <p:cNvSpPr txBox="1">
            <a:spLocks noGrp="1"/>
          </p:cNvSpPr>
          <p:nvPr>
            <p:ph type="subTitle" idx="1"/>
          </p:nvPr>
        </p:nvSpPr>
        <p:spPr>
          <a:xfrm>
            <a:off x="413533" y="5627233"/>
            <a:ext cx="11360800" cy="1056800"/>
          </a:xfrm>
          <a:prstGeom prst="rect">
            <a:avLst/>
          </a:prstGeom>
        </p:spPr>
        <p:txBody>
          <a:bodyPr spcFirstLastPara="1" wrap="square" lIns="121900" tIns="121900" rIns="121900" bIns="121900" anchor="t" anchorCtr="0">
            <a:noAutofit/>
          </a:bodyPr>
          <a:lstStyle/>
          <a:p>
            <a:pPr marL="0" indent="0"/>
            <a:r>
              <a:rPr lang="en"/>
              <a:t>Presented By: Anthony, Jon, Josh &amp; Shojib</a:t>
            </a:r>
            <a:endParaRPr/>
          </a:p>
        </p:txBody>
      </p:sp>
      <p:pic>
        <p:nvPicPr>
          <p:cNvPr id="4" name="Audio 3">
            <a:hlinkClick r:id="" action="ppaction://media"/>
            <a:extLst>
              <a:ext uri="{FF2B5EF4-FFF2-40B4-BE49-F238E27FC236}">
                <a16:creationId xmlns:a16="http://schemas.microsoft.com/office/drawing/2014/main" xmlns="" id="{50DD4B61-6869-9240-9835-A8B15AF286E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126"/>
    </mc:Choice>
    <mc:Fallback xmlns="">
      <p:transition spd="slow" advTm="14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4"/>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Conclusion:</a:t>
            </a:r>
            <a:endParaRPr/>
          </a:p>
        </p:txBody>
      </p:sp>
      <p:sp>
        <p:nvSpPr>
          <p:cNvPr id="129" name="Google Shape;129;p24"/>
          <p:cNvSpPr txBox="1"/>
          <p:nvPr/>
        </p:nvSpPr>
        <p:spPr>
          <a:xfrm>
            <a:off x="607900" y="1557433"/>
            <a:ext cx="10872800" cy="4259600"/>
          </a:xfrm>
          <a:prstGeom prst="rect">
            <a:avLst/>
          </a:prstGeom>
          <a:noFill/>
          <a:ln>
            <a:noFill/>
          </a:ln>
        </p:spPr>
        <p:txBody>
          <a:bodyPr spcFirstLastPara="1" wrap="square" lIns="121900" tIns="121900" rIns="121900" bIns="121900" anchor="t" anchorCtr="0">
            <a:noAutofit/>
          </a:bodyPr>
          <a:lstStyle/>
          <a:p>
            <a:pPr marL="609585" indent="-457189">
              <a:buClr>
                <a:schemeClr val="dk1"/>
              </a:buClr>
              <a:buSzPts val="1800"/>
              <a:buChar char="-"/>
            </a:pPr>
            <a:r>
              <a:rPr lang="en" sz="2400">
                <a:solidFill>
                  <a:schemeClr val="dk1"/>
                </a:solidFill>
              </a:rPr>
              <a:t>We agree their GMM algorithm outperforms the HMM and HIST algorithms</a:t>
            </a:r>
            <a:endParaRPr sz="2400">
              <a:solidFill>
                <a:schemeClr val="dk1"/>
              </a:solidFill>
            </a:endParaRPr>
          </a:p>
          <a:p>
            <a:endParaRPr sz="2400">
              <a:solidFill>
                <a:schemeClr val="dk1"/>
              </a:solidFill>
            </a:endParaRPr>
          </a:p>
          <a:p>
            <a:pPr marL="609585" indent="-457189">
              <a:buClr>
                <a:schemeClr val="dk1"/>
              </a:buClr>
              <a:buSzPts val="1800"/>
              <a:buChar char="-"/>
            </a:pPr>
            <a:r>
              <a:rPr lang="en" sz="2400">
                <a:solidFill>
                  <a:schemeClr val="dk1"/>
                </a:solidFill>
              </a:rPr>
              <a:t>The authors should have provided a more robust data set for assessment beyond Ground-truths data</a:t>
            </a:r>
            <a:endParaRPr sz="2400">
              <a:solidFill>
                <a:schemeClr val="dk1"/>
              </a:solidFill>
            </a:endParaRPr>
          </a:p>
          <a:p>
            <a:endParaRPr sz="2400">
              <a:solidFill>
                <a:schemeClr val="dk1"/>
              </a:solidFill>
            </a:endParaRPr>
          </a:p>
          <a:p>
            <a:pPr marL="609585" indent="-457189">
              <a:buClr>
                <a:schemeClr val="dk1"/>
              </a:buClr>
              <a:buSzPts val="1800"/>
              <a:buChar char="-"/>
            </a:pPr>
            <a:r>
              <a:rPr lang="en" sz="2400">
                <a:solidFill>
                  <a:schemeClr val="dk1"/>
                </a:solidFill>
              </a:rPr>
              <a:t>Suggestions for improvement: contact an ISP and Research board and conduct this as an experiment with consent, so the data could be shared and confirmed (basis of science)</a:t>
            </a:r>
            <a:endParaRPr sz="2800">
              <a:latin typeface="Open Sans"/>
              <a:ea typeface="Open Sans"/>
              <a:cs typeface="Open Sans"/>
              <a:sym typeface="Open Sans"/>
            </a:endParaRPr>
          </a:p>
        </p:txBody>
      </p:sp>
      <p:pic>
        <p:nvPicPr>
          <p:cNvPr id="3" name="Audio 2">
            <a:hlinkClick r:id="" action="ppaction://media"/>
            <a:extLst>
              <a:ext uri="{FF2B5EF4-FFF2-40B4-BE49-F238E27FC236}">
                <a16:creationId xmlns:a16="http://schemas.microsoft.com/office/drawing/2014/main" xmlns="" id="{652E47D0-225F-453C-A7B2-5E6ADEF0FEA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38984" y="6004984"/>
            <a:ext cx="649816" cy="649816"/>
          </a:xfrm>
          <a:prstGeom prst="rect">
            <a:avLst/>
          </a:prstGeom>
        </p:spPr>
      </p:pic>
    </p:spTree>
    <p:extLst>
      <p:ext uri="{BB962C8B-B14F-4D97-AF65-F5344CB8AC3E}">
        <p14:creationId xmlns:p14="http://schemas.microsoft.com/office/powerpoint/2010/main" val="3195647765"/>
      </p:ext>
    </p:extLst>
  </p:cSld>
  <p:clrMapOvr>
    <a:masterClrMapping/>
  </p:clrMapOvr>
  <mc:AlternateContent xmlns:mc="http://schemas.openxmlformats.org/markup-compatibility/2006" xmlns:p14="http://schemas.microsoft.com/office/powerpoint/2010/main">
    <mc:Choice Requires="p14">
      <p:transition spd="slow" p14:dur="2000" advTm="64078"/>
    </mc:Choice>
    <mc:Fallback xmlns="">
      <p:transition spd="slow" advTm="64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5"/>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Links To Original Work</a:t>
            </a:r>
            <a:endParaRPr/>
          </a:p>
        </p:txBody>
      </p:sp>
      <p:sp>
        <p:nvSpPr>
          <p:cNvPr id="135" name="Google Shape;135;p25"/>
          <p:cNvSpPr txBox="1">
            <a:spLocks noGrp="1"/>
          </p:cNvSpPr>
          <p:nvPr>
            <p:ph type="body" idx="1"/>
          </p:nvPr>
        </p:nvSpPr>
        <p:spPr>
          <a:xfrm>
            <a:off x="415600" y="3014800"/>
            <a:ext cx="11360800" cy="828400"/>
          </a:xfrm>
          <a:prstGeom prst="rect">
            <a:avLst/>
          </a:prstGeom>
        </p:spPr>
        <p:txBody>
          <a:bodyPr spcFirstLastPara="1" wrap="square" lIns="121900" tIns="121900" rIns="121900" bIns="121900" anchor="t" anchorCtr="0">
            <a:noAutofit/>
          </a:bodyPr>
          <a:lstStyle/>
          <a:p>
            <a:pPr marL="0" indent="0" algn="ctr">
              <a:spcAft>
                <a:spcPts val="2133"/>
              </a:spcAft>
              <a:buNone/>
            </a:pPr>
            <a:r>
              <a:rPr lang="en" u="sng">
                <a:solidFill>
                  <a:schemeClr val="hlink"/>
                </a:solidFill>
                <a:hlinkClick r:id="rId5"/>
              </a:rPr>
              <a:t>https://gangw.cs.illinois.edu/ndss18.pdf</a:t>
            </a:r>
            <a:r>
              <a:rPr lang="en"/>
              <a:t> </a:t>
            </a:r>
            <a:endParaRPr/>
          </a:p>
        </p:txBody>
      </p:sp>
      <p:pic>
        <p:nvPicPr>
          <p:cNvPr id="2" name="Audio 1">
            <a:hlinkClick r:id="" action="ppaction://media"/>
            <a:extLst>
              <a:ext uri="{FF2B5EF4-FFF2-40B4-BE49-F238E27FC236}">
                <a16:creationId xmlns:a16="http://schemas.microsoft.com/office/drawing/2014/main" xmlns="" id="{71EA6F54-AA44-4F47-990D-0BD330A6163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38984" y="6004984"/>
            <a:ext cx="649816" cy="649816"/>
          </a:xfrm>
          <a:prstGeom prst="rect">
            <a:avLst/>
          </a:prstGeom>
        </p:spPr>
      </p:pic>
    </p:spTree>
    <p:extLst>
      <p:ext uri="{BB962C8B-B14F-4D97-AF65-F5344CB8AC3E}">
        <p14:creationId xmlns:p14="http://schemas.microsoft.com/office/powerpoint/2010/main" val="113786881"/>
      </p:ext>
    </p:extLst>
  </p:cSld>
  <p:clrMapOvr>
    <a:masterClrMapping/>
  </p:clrMapOvr>
  <mc:AlternateContent xmlns:mc="http://schemas.openxmlformats.org/markup-compatibility/2006" xmlns:p14="http://schemas.microsoft.com/office/powerpoint/2010/main">
    <mc:Choice Requires="p14">
      <p:transition spd="slow" p14:dur="2000" advTm="6325"/>
    </mc:Choice>
    <mc:Fallback xmlns="">
      <p:transition spd="slow" advTm="6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6"/>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Links To Our Work</a:t>
            </a:r>
            <a:endParaRPr/>
          </a:p>
        </p:txBody>
      </p:sp>
      <p:sp>
        <p:nvSpPr>
          <p:cNvPr id="141" name="Google Shape;141;p26"/>
          <p:cNvSpPr txBox="1">
            <a:spLocks noGrp="1"/>
          </p:cNvSpPr>
          <p:nvPr>
            <p:ph type="body" idx="1"/>
          </p:nvPr>
        </p:nvSpPr>
        <p:spPr>
          <a:xfrm>
            <a:off x="415600" y="1483167"/>
            <a:ext cx="11360800" cy="4555200"/>
          </a:xfrm>
          <a:prstGeom prst="rect">
            <a:avLst/>
          </a:prstGeom>
        </p:spPr>
        <p:txBody>
          <a:bodyPr spcFirstLastPara="1" wrap="square" lIns="121900" tIns="121900" rIns="121900" bIns="121900" anchor="t" anchorCtr="0">
            <a:noAutofit/>
          </a:bodyPr>
          <a:lstStyle/>
          <a:p>
            <a:pPr>
              <a:buChar char="-"/>
            </a:pPr>
            <a:r>
              <a:rPr lang="en" dirty="0"/>
              <a:t>Source for list of US cities: </a:t>
            </a:r>
            <a:r>
              <a:rPr lang="en" u="sng" dirty="0">
                <a:solidFill>
                  <a:schemeClr val="hlink"/>
                </a:solidFill>
                <a:hlinkClick r:id="rId5"/>
              </a:rPr>
              <a:t>https://simplemaps.com/data/us-cities</a:t>
            </a:r>
            <a:endParaRPr dirty="0"/>
          </a:p>
          <a:p>
            <a:pPr>
              <a:buChar char="-"/>
            </a:pPr>
            <a:r>
              <a:rPr lang="en-US" dirty="0"/>
              <a:t>https://github.com/BertinJon/CIS4851-Deanonymization-Location-Traces</a:t>
            </a:r>
            <a:endParaRPr dirty="0"/>
          </a:p>
        </p:txBody>
      </p:sp>
      <p:pic>
        <p:nvPicPr>
          <p:cNvPr id="4" name="Audio 2">
            <a:hlinkClick r:id="" action="ppaction://media"/>
            <a:extLst>
              <a:ext uri="{FF2B5EF4-FFF2-40B4-BE49-F238E27FC236}">
                <a16:creationId xmlns:a16="http://schemas.microsoft.com/office/drawing/2014/main" xmlns="" id="{C6C1ADCD-AA42-4606-906B-838247007E4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38984" y="6004984"/>
            <a:ext cx="649816" cy="64981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7"/>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Email Queries To:</a:t>
            </a:r>
            <a:endParaRPr/>
          </a:p>
        </p:txBody>
      </p:sp>
      <p:sp>
        <p:nvSpPr>
          <p:cNvPr id="147" name="Google Shape;147;p27"/>
          <p:cNvSpPr txBox="1">
            <a:spLocks noGrp="1"/>
          </p:cNvSpPr>
          <p:nvPr>
            <p:ph type="body" idx="1"/>
          </p:nvPr>
        </p:nvSpPr>
        <p:spPr>
          <a:xfrm>
            <a:off x="415600" y="2173067"/>
            <a:ext cx="11360800" cy="3431200"/>
          </a:xfrm>
          <a:prstGeom prst="rect">
            <a:avLst/>
          </a:prstGeom>
        </p:spPr>
        <p:txBody>
          <a:bodyPr spcFirstLastPara="1" wrap="square" lIns="121900" tIns="121900" rIns="121900" bIns="121900" anchor="t" anchorCtr="0">
            <a:noAutofit/>
          </a:bodyPr>
          <a:lstStyle/>
          <a:p>
            <a:pPr marL="0" indent="0" algn="ctr">
              <a:buNone/>
            </a:pPr>
            <a:r>
              <a:rPr lang="en" u="sng">
                <a:solidFill>
                  <a:schemeClr val="hlink"/>
                </a:solidFill>
                <a:hlinkClick r:id="rId5"/>
              </a:rPr>
              <a:t>apicciut@umich.edu</a:t>
            </a:r>
            <a:endParaRPr/>
          </a:p>
          <a:p>
            <a:pPr marL="0" indent="0" algn="ctr">
              <a:spcBef>
                <a:spcPts val="2133"/>
              </a:spcBef>
              <a:buNone/>
            </a:pPr>
            <a:r>
              <a:rPr lang="en" u="sng">
                <a:solidFill>
                  <a:schemeClr val="hlink"/>
                </a:solidFill>
                <a:hlinkClick r:id="rId6"/>
              </a:rPr>
              <a:t>jmbertin@umich.edu</a:t>
            </a:r>
            <a:r>
              <a:rPr lang="en">
                <a:solidFill>
                  <a:schemeClr val="dk1"/>
                </a:solidFill>
              </a:rPr>
              <a:t> </a:t>
            </a:r>
            <a:endParaRPr>
              <a:solidFill>
                <a:schemeClr val="dk1"/>
              </a:solidFill>
            </a:endParaRPr>
          </a:p>
          <a:p>
            <a:pPr marL="0" indent="0" algn="ctr">
              <a:spcBef>
                <a:spcPts val="1867"/>
              </a:spcBef>
              <a:buNone/>
            </a:pPr>
            <a:r>
              <a:rPr lang="en" u="sng">
                <a:solidFill>
                  <a:schemeClr val="hlink"/>
                </a:solidFill>
                <a:hlinkClick r:id="rId7"/>
              </a:rPr>
              <a:t>jfust@umich.edu</a:t>
            </a:r>
            <a:r>
              <a:rPr lang="en">
                <a:solidFill>
                  <a:schemeClr val="dk1"/>
                </a:solidFill>
              </a:rPr>
              <a:t> </a:t>
            </a:r>
            <a:endParaRPr>
              <a:solidFill>
                <a:schemeClr val="dk1"/>
              </a:solidFill>
            </a:endParaRPr>
          </a:p>
          <a:p>
            <a:pPr marL="0" indent="0" algn="ctr">
              <a:spcBef>
                <a:spcPts val="1867"/>
              </a:spcBef>
              <a:buClr>
                <a:schemeClr val="dk1"/>
              </a:buClr>
              <a:buSzPts val="1100"/>
              <a:buNone/>
            </a:pPr>
            <a:r>
              <a:rPr lang="en" u="sng">
                <a:solidFill>
                  <a:schemeClr val="hlink"/>
                </a:solidFill>
                <a:hlinkClick r:id="rId8"/>
              </a:rPr>
              <a:t>shojib@umich.edu</a:t>
            </a:r>
            <a:r>
              <a:rPr lang="en">
                <a:solidFill>
                  <a:schemeClr val="dk1"/>
                </a:solidFill>
              </a:rPr>
              <a:t> </a:t>
            </a:r>
            <a:endParaRPr>
              <a:solidFill>
                <a:schemeClr val="dk1"/>
              </a:solidFill>
            </a:endParaRPr>
          </a:p>
          <a:p>
            <a:pPr marL="0" indent="0">
              <a:spcBef>
                <a:spcPts val="533"/>
              </a:spcBef>
              <a:spcAft>
                <a:spcPts val="2133"/>
              </a:spcAft>
              <a:buNone/>
            </a:pPr>
            <a:endParaRPr/>
          </a:p>
        </p:txBody>
      </p:sp>
      <p:pic>
        <p:nvPicPr>
          <p:cNvPr id="2" name="Audio 1">
            <a:hlinkClick r:id="" action="ppaction://media"/>
            <a:extLst>
              <a:ext uri="{FF2B5EF4-FFF2-40B4-BE49-F238E27FC236}">
                <a16:creationId xmlns:a16="http://schemas.microsoft.com/office/drawing/2014/main" xmlns="" id="{FE535AA7-3AD4-4337-8182-66DE3880850C}"/>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38984" y="6004984"/>
            <a:ext cx="649816" cy="649816"/>
          </a:xfrm>
          <a:prstGeom prst="rect">
            <a:avLst/>
          </a:prstGeom>
        </p:spPr>
      </p:pic>
    </p:spTree>
    <p:extLst>
      <p:ext uri="{BB962C8B-B14F-4D97-AF65-F5344CB8AC3E}">
        <p14:creationId xmlns:p14="http://schemas.microsoft.com/office/powerpoint/2010/main" val="4028076802"/>
      </p:ext>
    </p:extLst>
  </p:cSld>
  <p:clrMapOvr>
    <a:masterClrMapping/>
  </p:clrMapOvr>
  <mc:AlternateContent xmlns:mc="http://schemas.openxmlformats.org/markup-compatibility/2006" xmlns:p14="http://schemas.microsoft.com/office/powerpoint/2010/main">
    <mc:Choice Requires="p14">
      <p:transition spd="slow" p14:dur="2000" advTm="16449"/>
    </mc:Choice>
    <mc:Fallback xmlns="">
      <p:transition spd="slow" advTm="16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ctrTitle"/>
          </p:nvPr>
        </p:nvSpPr>
        <p:spPr>
          <a:xfrm>
            <a:off x="413544" y="2890433"/>
            <a:ext cx="11360800" cy="2736800"/>
          </a:xfrm>
          <a:prstGeom prst="rect">
            <a:avLst/>
          </a:prstGeom>
        </p:spPr>
        <p:txBody>
          <a:bodyPr spcFirstLastPara="1" wrap="square" lIns="121900" tIns="121900" rIns="121900" bIns="121900" anchor="b" anchorCtr="0">
            <a:noAutofit/>
          </a:bodyPr>
          <a:lstStyle/>
          <a:p>
            <a:r>
              <a:rPr lang="en"/>
              <a:t>Summary </a:t>
            </a:r>
            <a:endParaRPr/>
          </a:p>
        </p:txBody>
      </p:sp>
      <p:pic>
        <p:nvPicPr>
          <p:cNvPr id="4" name="Audio 3">
            <a:hlinkClick r:id="" action="ppaction://media"/>
            <a:extLst>
              <a:ext uri="{FF2B5EF4-FFF2-40B4-BE49-F238E27FC236}">
                <a16:creationId xmlns:a16="http://schemas.microsoft.com/office/drawing/2014/main" xmlns="" id="{8CEA382C-7169-AE45-A9A1-A2EF71D5C9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948"/>
    </mc:Choice>
    <mc:Fallback xmlns="">
      <p:transition spd="slow" advTm="4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415600" y="569333"/>
            <a:ext cx="11360800" cy="4503200"/>
          </a:xfrm>
          <a:prstGeom prst="rect">
            <a:avLst/>
          </a:prstGeom>
        </p:spPr>
        <p:txBody>
          <a:bodyPr spcFirstLastPara="1" wrap="square" lIns="121900" tIns="121900" rIns="121900" bIns="121900" anchor="ctr" anchorCtr="0">
            <a:noAutofit/>
          </a:bodyPr>
          <a:lstStyle/>
          <a:p>
            <a:pPr marL="609585" algn="l">
              <a:lnSpc>
                <a:spcPct val="115000"/>
              </a:lnSpc>
            </a:pPr>
            <a:endParaRPr sz="1867">
              <a:latin typeface="Arial"/>
              <a:ea typeface="Arial"/>
              <a:cs typeface="Arial"/>
              <a:sym typeface="Arial"/>
            </a:endParaRPr>
          </a:p>
          <a:p>
            <a:pPr marL="609585" indent="-406390" algn="l">
              <a:lnSpc>
                <a:spcPct val="115000"/>
              </a:lnSpc>
              <a:buSzPts val="1200"/>
              <a:buFont typeface="Arial"/>
              <a:buChar char="●"/>
            </a:pPr>
            <a:r>
              <a:rPr lang="en" sz="1867">
                <a:latin typeface="Arial"/>
                <a:ea typeface="Arial"/>
                <a:cs typeface="Arial"/>
                <a:sym typeface="Arial"/>
              </a:rPr>
              <a:t>Researchers from Virginia Tech and China Telecom Beijing obtained data from Chinese ISPs and Ground-Truth trajectory data sets from popular social media and check-in websites</a:t>
            </a:r>
            <a:endParaRPr sz="1867">
              <a:latin typeface="Arial"/>
              <a:ea typeface="Arial"/>
              <a:cs typeface="Arial"/>
              <a:sym typeface="Arial"/>
            </a:endParaRPr>
          </a:p>
          <a:p>
            <a:pPr algn="l">
              <a:lnSpc>
                <a:spcPct val="115000"/>
              </a:lnSpc>
              <a:buSzPts val="1100"/>
            </a:pPr>
            <a:r>
              <a:rPr lang="en" sz="1600">
                <a:latin typeface="Times New Roman"/>
                <a:ea typeface="Times New Roman"/>
                <a:cs typeface="Times New Roman"/>
                <a:sym typeface="Times New Roman"/>
              </a:rPr>
              <a:t> </a:t>
            </a:r>
            <a:endParaRPr sz="1600">
              <a:latin typeface="Times New Roman"/>
              <a:ea typeface="Times New Roman"/>
              <a:cs typeface="Times New Roman"/>
              <a:sym typeface="Times New Roman"/>
            </a:endParaRPr>
          </a:p>
          <a:p>
            <a:pPr marL="609585" indent="-406390" algn="l">
              <a:lnSpc>
                <a:spcPct val="115000"/>
              </a:lnSpc>
              <a:buSzPts val="1200"/>
              <a:buFont typeface="Arial"/>
              <a:buChar char="●"/>
            </a:pPr>
            <a:r>
              <a:rPr lang="en" sz="1867">
                <a:latin typeface="Arial"/>
                <a:ea typeface="Arial"/>
                <a:cs typeface="Arial"/>
                <a:sym typeface="Arial"/>
              </a:rPr>
              <a:t>The containing datasets have a little over 2 million users, ranging from various large social networks for the most part, and also various check-in services.</a:t>
            </a:r>
            <a:endParaRPr sz="1867">
              <a:latin typeface="Arial"/>
              <a:ea typeface="Arial"/>
              <a:cs typeface="Arial"/>
              <a:sym typeface="Arial"/>
            </a:endParaRPr>
          </a:p>
          <a:p>
            <a:pPr algn="l">
              <a:lnSpc>
                <a:spcPct val="115000"/>
              </a:lnSpc>
              <a:buSzPts val="1100"/>
            </a:pPr>
            <a:r>
              <a:rPr lang="en" sz="1600">
                <a:latin typeface="Times New Roman"/>
                <a:ea typeface="Times New Roman"/>
                <a:cs typeface="Times New Roman"/>
                <a:sym typeface="Times New Roman"/>
              </a:rPr>
              <a:t> </a:t>
            </a:r>
            <a:endParaRPr sz="1600">
              <a:latin typeface="Times New Roman"/>
              <a:ea typeface="Times New Roman"/>
              <a:cs typeface="Times New Roman"/>
              <a:sym typeface="Times New Roman"/>
            </a:endParaRPr>
          </a:p>
          <a:p>
            <a:pPr marL="609585" indent="-406390" algn="l">
              <a:lnSpc>
                <a:spcPct val="115000"/>
              </a:lnSpc>
              <a:buSzPts val="1200"/>
              <a:buFont typeface="Arial"/>
              <a:buChar char="●"/>
            </a:pPr>
            <a:r>
              <a:rPr lang="en" sz="1867">
                <a:latin typeface="Arial"/>
                <a:ea typeface="Arial"/>
                <a:cs typeface="Arial"/>
                <a:sym typeface="Arial"/>
              </a:rPr>
              <a:t>The datasets were on the same population, thus giving researches an opportunity to analyze the true effectiveness of the 7 algorithms and how they can be utilized in De-anonymizing users by overlapping datasets (linkage attacks).</a:t>
            </a:r>
            <a:endParaRPr sz="1867">
              <a:latin typeface="Arial"/>
              <a:ea typeface="Arial"/>
              <a:cs typeface="Arial"/>
              <a:sym typeface="Arial"/>
            </a:endParaRPr>
          </a:p>
          <a:p>
            <a:pPr algn="l">
              <a:lnSpc>
                <a:spcPct val="115000"/>
              </a:lnSpc>
              <a:buSzPts val="1100"/>
            </a:pPr>
            <a:r>
              <a:rPr lang="en" sz="1600">
                <a:latin typeface="Times New Roman"/>
                <a:ea typeface="Times New Roman"/>
                <a:cs typeface="Times New Roman"/>
                <a:sym typeface="Times New Roman"/>
              </a:rPr>
              <a:t> </a:t>
            </a:r>
            <a:endParaRPr sz="1600">
              <a:latin typeface="Times New Roman"/>
              <a:ea typeface="Times New Roman"/>
              <a:cs typeface="Times New Roman"/>
              <a:sym typeface="Times New Roman"/>
            </a:endParaRPr>
          </a:p>
          <a:p>
            <a:pPr marL="609585" indent="-406390" algn="l">
              <a:lnSpc>
                <a:spcPct val="115000"/>
              </a:lnSpc>
              <a:buSzPts val="1200"/>
              <a:buFont typeface="Arial"/>
              <a:buChar char="●"/>
            </a:pPr>
            <a:r>
              <a:rPr lang="en" sz="1867">
                <a:latin typeface="Arial"/>
                <a:ea typeface="Arial"/>
                <a:cs typeface="Arial"/>
                <a:sym typeface="Arial"/>
              </a:rPr>
              <a:t>The United States has tried to repeal internet privacy rules, allowing people to be tracked on much more precise level.</a:t>
            </a:r>
            <a:endParaRPr sz="1867">
              <a:latin typeface="Arial"/>
              <a:ea typeface="Arial"/>
              <a:cs typeface="Arial"/>
              <a:sym typeface="Arial"/>
            </a:endParaRPr>
          </a:p>
          <a:p>
            <a:endParaRPr/>
          </a:p>
        </p:txBody>
      </p:sp>
      <p:pic>
        <p:nvPicPr>
          <p:cNvPr id="2" name="Audio Recording Dec 9, 2020 at 12:45:37 PM" descr="Audio Recording Dec 9, 2020 at 12:45:37 PM">
            <a:hlinkClick r:id="" action="ppaction://media"/>
            <a:extLst>
              <a:ext uri="{FF2B5EF4-FFF2-40B4-BE49-F238E27FC236}">
                <a16:creationId xmlns:a16="http://schemas.microsoft.com/office/drawing/2014/main" xmlns="" id="{7F6017AF-2459-534A-82BD-822F11A0C69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013097" y="162933"/>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8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3" name="Picture 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09600" y="1356967"/>
            <a:ext cx="5918200" cy="4379468"/>
          </a:xfrm>
          <a:prstGeom prst="rect">
            <a:avLst/>
          </a:prstGeom>
        </p:spPr>
      </p:pic>
      <p:sp>
        <p:nvSpPr>
          <p:cNvPr id="92" name="Google Shape;92;p18"/>
          <p:cNvSpPr txBox="1">
            <a:spLocks noGrp="1"/>
          </p:cNvSpPr>
          <p:nvPr>
            <p:ph type="title"/>
          </p:nvPr>
        </p:nvSpPr>
        <p:spPr>
          <a:xfrm>
            <a:off x="330100" y="593367"/>
            <a:ext cx="11360800" cy="763600"/>
          </a:xfrm>
          <a:prstGeom prst="rect">
            <a:avLst/>
          </a:prstGeom>
        </p:spPr>
        <p:txBody>
          <a:bodyPr spcFirstLastPara="1" wrap="square" lIns="121900" tIns="121900" rIns="121900" bIns="121900" anchor="t" anchorCtr="0">
            <a:noAutofit/>
          </a:bodyPr>
          <a:lstStyle/>
          <a:p>
            <a:r>
              <a:rPr lang="en" dirty="0"/>
              <a:t>Data Sets &amp; Algorithms</a:t>
            </a:r>
            <a:endParaRPr dirty="0"/>
          </a:p>
        </p:txBody>
      </p:sp>
      <p:sp>
        <p:nvSpPr>
          <p:cNvPr id="9" name="Oval 8"/>
          <p:cNvSpPr/>
          <p:nvPr/>
        </p:nvSpPr>
        <p:spPr>
          <a:xfrm>
            <a:off x="863874" y="5440252"/>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sp>
        <p:nvSpPr>
          <p:cNvPr id="11" name="Oval 10"/>
          <p:cNvSpPr/>
          <p:nvPr/>
        </p:nvSpPr>
        <p:spPr>
          <a:xfrm>
            <a:off x="3909802" y="5503454"/>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12" name="Oval 11"/>
          <p:cNvSpPr/>
          <p:nvPr/>
        </p:nvSpPr>
        <p:spPr>
          <a:xfrm>
            <a:off x="5158541" y="41833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p:cNvSpPr/>
          <p:nvPr/>
        </p:nvSpPr>
        <p:spPr>
          <a:xfrm>
            <a:off x="1466486" y="514488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984930" y="4849516"/>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2503374" y="467280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p:cNvSpPr/>
          <p:nvPr/>
        </p:nvSpPr>
        <p:spPr>
          <a:xfrm>
            <a:off x="2992791" y="4462345"/>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7" name="Oval 16"/>
          <p:cNvSpPr/>
          <p:nvPr/>
        </p:nvSpPr>
        <p:spPr>
          <a:xfrm>
            <a:off x="3479732" y="46412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3780461" y="4462345"/>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9" name="Oval 18"/>
          <p:cNvSpPr/>
          <p:nvPr/>
        </p:nvSpPr>
        <p:spPr>
          <a:xfrm>
            <a:off x="5158541" y="451634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p:cNvSpPr/>
          <p:nvPr/>
        </p:nvSpPr>
        <p:spPr>
          <a:xfrm>
            <a:off x="4755159" y="4530730"/>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p:cNvSpPr/>
          <p:nvPr/>
        </p:nvSpPr>
        <p:spPr>
          <a:xfrm>
            <a:off x="4345231" y="4537091"/>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p:cNvSpPr/>
          <p:nvPr/>
        </p:nvSpPr>
        <p:spPr>
          <a:xfrm>
            <a:off x="5210950" y="317937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p:cNvSpPr/>
          <p:nvPr/>
        </p:nvSpPr>
        <p:spPr>
          <a:xfrm>
            <a:off x="5112708" y="3550971"/>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24" name="Oval 23"/>
          <p:cNvSpPr/>
          <p:nvPr/>
        </p:nvSpPr>
        <p:spPr>
          <a:xfrm>
            <a:off x="4972006" y="2928702"/>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p:cNvSpPr/>
          <p:nvPr/>
        </p:nvSpPr>
        <p:spPr>
          <a:xfrm>
            <a:off x="4646845" y="270594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p:cNvSpPr/>
          <p:nvPr/>
        </p:nvSpPr>
        <p:spPr>
          <a:xfrm>
            <a:off x="4852534" y="23064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p:cNvSpPr/>
          <p:nvPr/>
        </p:nvSpPr>
        <p:spPr>
          <a:xfrm>
            <a:off x="4436600" y="22456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p:cNvSpPr/>
          <p:nvPr/>
        </p:nvSpPr>
        <p:spPr>
          <a:xfrm>
            <a:off x="3058527" y="4998819"/>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p:cNvSpPr/>
          <p:nvPr/>
        </p:nvSpPr>
        <p:spPr>
          <a:xfrm>
            <a:off x="4096418" y="22456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p:cNvSpPr/>
          <p:nvPr/>
        </p:nvSpPr>
        <p:spPr>
          <a:xfrm>
            <a:off x="3662653" y="2306432"/>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p:cNvSpPr/>
          <p:nvPr/>
        </p:nvSpPr>
        <p:spPr>
          <a:xfrm>
            <a:off x="3216476" y="3511191"/>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p:cNvSpPr/>
          <p:nvPr/>
        </p:nvSpPr>
        <p:spPr>
          <a:xfrm>
            <a:off x="3216476" y="4252739"/>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p:cNvSpPr/>
          <p:nvPr/>
        </p:nvSpPr>
        <p:spPr>
          <a:xfrm>
            <a:off x="3227936" y="312156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p:cNvSpPr/>
          <p:nvPr/>
        </p:nvSpPr>
        <p:spPr>
          <a:xfrm>
            <a:off x="3087474" y="2199407"/>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35" name="Oval 34"/>
          <p:cNvSpPr/>
          <p:nvPr/>
        </p:nvSpPr>
        <p:spPr>
          <a:xfrm>
            <a:off x="3205517" y="27344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p:cNvSpPr/>
          <p:nvPr/>
        </p:nvSpPr>
        <p:spPr>
          <a:xfrm>
            <a:off x="3128795" y="3785686"/>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37" name="Oval 36"/>
          <p:cNvSpPr/>
          <p:nvPr/>
        </p:nvSpPr>
        <p:spPr>
          <a:xfrm>
            <a:off x="3516612" y="5116056"/>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p:cNvSpPr/>
          <p:nvPr/>
        </p:nvSpPr>
        <p:spPr>
          <a:xfrm>
            <a:off x="3977460" y="506950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p:cNvSpPr/>
          <p:nvPr/>
        </p:nvSpPr>
        <p:spPr>
          <a:xfrm>
            <a:off x="5112707" y="3563542"/>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40" name="Oval 39"/>
          <p:cNvSpPr/>
          <p:nvPr/>
        </p:nvSpPr>
        <p:spPr>
          <a:xfrm>
            <a:off x="3802863" y="446234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
        <p:nvSpPr>
          <p:cNvPr id="41" name="Oval 40"/>
          <p:cNvSpPr/>
          <p:nvPr/>
        </p:nvSpPr>
        <p:spPr>
          <a:xfrm>
            <a:off x="2992791" y="446735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0" name="Oval 9"/>
          <p:cNvSpPr/>
          <p:nvPr/>
        </p:nvSpPr>
        <p:spPr>
          <a:xfrm>
            <a:off x="3107274" y="220350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pic>
        <p:nvPicPr>
          <p:cNvPr id="7" name="Picture 6"/>
          <p:cNvPicPr>
            <a:picLocks noChangeAspect="1"/>
          </p:cNvPicPr>
          <p:nvPr/>
        </p:nvPicPr>
        <p:blipFill>
          <a:blip r:embed="rId12"/>
          <a:stretch>
            <a:fillRect/>
          </a:stretch>
        </p:blipFill>
        <p:spPr>
          <a:xfrm>
            <a:off x="6747148" y="593367"/>
            <a:ext cx="3732445" cy="2469870"/>
          </a:xfrm>
          <a:prstGeom prst="rect">
            <a:avLst/>
          </a:prstGeom>
        </p:spPr>
      </p:pic>
      <p:pic>
        <p:nvPicPr>
          <p:cNvPr id="46" name="Picture 45"/>
          <p:cNvPicPr>
            <a:picLocks noChangeAspect="1"/>
          </p:cNvPicPr>
          <p:nvPr/>
        </p:nvPicPr>
        <p:blipFill>
          <a:blip r:embed="rId13"/>
          <a:stretch>
            <a:fillRect/>
          </a:stretch>
        </p:blipFill>
        <p:spPr>
          <a:xfrm>
            <a:off x="6747247" y="3283519"/>
            <a:ext cx="5320221" cy="1715300"/>
          </a:xfrm>
          <a:prstGeom prst="rect">
            <a:avLst/>
          </a:prstGeom>
        </p:spPr>
      </p:pic>
      <p:pic>
        <p:nvPicPr>
          <p:cNvPr id="47" name="Opening">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330100" y="186967"/>
            <a:ext cx="406400" cy="406400"/>
          </a:xfrm>
          <a:prstGeom prst="rect">
            <a:avLst/>
          </a:prstGeom>
        </p:spPr>
      </p:pic>
      <p:pic>
        <p:nvPicPr>
          <p:cNvPr id="115" name="Location Trace">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1060086" y="183434"/>
            <a:ext cx="406400" cy="406400"/>
          </a:xfrm>
          <a:prstGeom prst="rect">
            <a:avLst/>
          </a:prstGeom>
        </p:spPr>
      </p:pic>
      <p:pic>
        <p:nvPicPr>
          <p:cNvPr id="116" name="External Trac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4"/>
          <a:stretch>
            <a:fillRect/>
          </a:stretch>
        </p:blipFill>
        <p:spPr>
          <a:xfrm>
            <a:off x="1705430" y="183434"/>
            <a:ext cx="406400" cy="406400"/>
          </a:xfrm>
          <a:prstGeom prst="rect">
            <a:avLst/>
          </a:prstGeom>
        </p:spPr>
      </p:pic>
      <p:pic>
        <p:nvPicPr>
          <p:cNvPr id="117" name="Author Question">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4"/>
          <a:stretch>
            <a:fillRect/>
          </a:stretch>
        </p:blipFill>
        <p:spPr>
          <a:xfrm>
            <a:off x="2300174" y="183434"/>
            <a:ext cx="406400" cy="406400"/>
          </a:xfrm>
          <a:prstGeom prst="rect">
            <a:avLst/>
          </a:prstGeom>
        </p:spPr>
      </p:pic>
      <p:grpSp>
        <p:nvGrpSpPr>
          <p:cNvPr id="118" name="Group 117"/>
          <p:cNvGrpSpPr/>
          <p:nvPr/>
        </p:nvGrpSpPr>
        <p:grpSpPr>
          <a:xfrm>
            <a:off x="-16870" y="1448023"/>
            <a:ext cx="6747758" cy="3734913"/>
            <a:chOff x="2775579" y="1883409"/>
            <a:chExt cx="6747758" cy="3734913"/>
          </a:xfrm>
        </p:grpSpPr>
        <p:sp>
          <p:nvSpPr>
            <p:cNvPr id="119" name="Oval 118"/>
            <p:cNvSpPr/>
            <p:nvPr/>
          </p:nvSpPr>
          <p:spPr>
            <a:xfrm>
              <a:off x="4300838" y="2785490"/>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Oval 119"/>
            <p:cNvSpPr/>
            <p:nvPr/>
          </p:nvSpPr>
          <p:spPr>
            <a:xfrm>
              <a:off x="2863244" y="3947611"/>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Oval 120"/>
            <p:cNvSpPr/>
            <p:nvPr/>
          </p:nvSpPr>
          <p:spPr>
            <a:xfrm>
              <a:off x="3474407" y="3923693"/>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Oval 121"/>
            <p:cNvSpPr/>
            <p:nvPr/>
          </p:nvSpPr>
          <p:spPr>
            <a:xfrm>
              <a:off x="4166557" y="4191603"/>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Oval 122"/>
            <p:cNvSpPr/>
            <p:nvPr/>
          </p:nvSpPr>
          <p:spPr>
            <a:xfrm>
              <a:off x="3692121" y="3172578"/>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Oval 123"/>
            <p:cNvSpPr/>
            <p:nvPr/>
          </p:nvSpPr>
          <p:spPr>
            <a:xfrm>
              <a:off x="3481714" y="4689925"/>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Oval 124"/>
            <p:cNvSpPr/>
            <p:nvPr/>
          </p:nvSpPr>
          <p:spPr>
            <a:xfrm>
              <a:off x="4601986" y="4797659"/>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Oval 125"/>
            <p:cNvSpPr/>
            <p:nvPr/>
          </p:nvSpPr>
          <p:spPr>
            <a:xfrm>
              <a:off x="5344986" y="349464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Oval 126"/>
            <p:cNvSpPr/>
            <p:nvPr/>
          </p:nvSpPr>
          <p:spPr>
            <a:xfrm>
              <a:off x="2793689" y="475950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Oval 127"/>
            <p:cNvSpPr/>
            <p:nvPr/>
          </p:nvSpPr>
          <p:spPr>
            <a:xfrm>
              <a:off x="5964248" y="4597151"/>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Oval 128"/>
            <p:cNvSpPr/>
            <p:nvPr/>
          </p:nvSpPr>
          <p:spPr>
            <a:xfrm>
              <a:off x="4185631" y="3584940"/>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Oval 129"/>
            <p:cNvSpPr/>
            <p:nvPr/>
          </p:nvSpPr>
          <p:spPr>
            <a:xfrm>
              <a:off x="3065520" y="3251682"/>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1" name="Oval 130"/>
            <p:cNvSpPr/>
            <p:nvPr/>
          </p:nvSpPr>
          <p:spPr>
            <a:xfrm>
              <a:off x="5194852" y="2830767"/>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Oval 131"/>
            <p:cNvSpPr/>
            <p:nvPr/>
          </p:nvSpPr>
          <p:spPr>
            <a:xfrm>
              <a:off x="5990423" y="3564495"/>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3" name="Oval 132"/>
            <p:cNvSpPr/>
            <p:nvPr/>
          </p:nvSpPr>
          <p:spPr>
            <a:xfrm>
              <a:off x="6639338" y="3640060"/>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4" name="Oval 133"/>
            <p:cNvSpPr/>
            <p:nvPr/>
          </p:nvSpPr>
          <p:spPr>
            <a:xfrm>
              <a:off x="6375902" y="4257250"/>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Oval 134"/>
            <p:cNvSpPr/>
            <p:nvPr/>
          </p:nvSpPr>
          <p:spPr>
            <a:xfrm>
              <a:off x="6243007" y="510176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Oval 135"/>
            <p:cNvSpPr/>
            <p:nvPr/>
          </p:nvSpPr>
          <p:spPr>
            <a:xfrm>
              <a:off x="5138305" y="5197407"/>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Oval 136"/>
            <p:cNvSpPr/>
            <p:nvPr/>
          </p:nvSpPr>
          <p:spPr>
            <a:xfrm>
              <a:off x="4553907" y="3393318"/>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8" name="Oval 137"/>
            <p:cNvSpPr/>
            <p:nvPr/>
          </p:nvSpPr>
          <p:spPr>
            <a:xfrm>
              <a:off x="3687636" y="2272051"/>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Oval 138"/>
            <p:cNvSpPr/>
            <p:nvPr/>
          </p:nvSpPr>
          <p:spPr>
            <a:xfrm>
              <a:off x="4601985" y="2232746"/>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0" name="Oval 139"/>
            <p:cNvSpPr/>
            <p:nvPr/>
          </p:nvSpPr>
          <p:spPr>
            <a:xfrm>
              <a:off x="6262883" y="2783772"/>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1" name="Oval 140"/>
            <p:cNvSpPr/>
            <p:nvPr/>
          </p:nvSpPr>
          <p:spPr>
            <a:xfrm>
              <a:off x="5607509" y="3989643"/>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2" name="Oval 141"/>
            <p:cNvSpPr/>
            <p:nvPr/>
          </p:nvSpPr>
          <p:spPr>
            <a:xfrm>
              <a:off x="5190168" y="4587201"/>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Oval 142"/>
            <p:cNvSpPr/>
            <p:nvPr/>
          </p:nvSpPr>
          <p:spPr>
            <a:xfrm>
              <a:off x="4732713" y="4344692"/>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Oval 143"/>
            <p:cNvSpPr/>
            <p:nvPr/>
          </p:nvSpPr>
          <p:spPr>
            <a:xfrm>
              <a:off x="3714999" y="5180421"/>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5" name="Oval 144"/>
            <p:cNvSpPr/>
            <p:nvPr/>
          </p:nvSpPr>
          <p:spPr>
            <a:xfrm>
              <a:off x="5730981" y="5107899"/>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Oval 145"/>
            <p:cNvSpPr/>
            <p:nvPr/>
          </p:nvSpPr>
          <p:spPr>
            <a:xfrm>
              <a:off x="7129994" y="4986949"/>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Oval 146"/>
            <p:cNvSpPr/>
            <p:nvPr/>
          </p:nvSpPr>
          <p:spPr>
            <a:xfrm>
              <a:off x="7882124" y="431203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8" name="Oval 147"/>
            <p:cNvSpPr/>
            <p:nvPr/>
          </p:nvSpPr>
          <p:spPr>
            <a:xfrm>
              <a:off x="6258752" y="1968425"/>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9" name="Oval 148"/>
            <p:cNvSpPr/>
            <p:nvPr/>
          </p:nvSpPr>
          <p:spPr>
            <a:xfrm>
              <a:off x="4821158" y="313054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0" name="Oval 149"/>
            <p:cNvSpPr/>
            <p:nvPr/>
          </p:nvSpPr>
          <p:spPr>
            <a:xfrm>
              <a:off x="5432321" y="3106628"/>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1" name="Oval 150"/>
            <p:cNvSpPr/>
            <p:nvPr/>
          </p:nvSpPr>
          <p:spPr>
            <a:xfrm>
              <a:off x="6124471" y="3374538"/>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Oval 151"/>
            <p:cNvSpPr/>
            <p:nvPr/>
          </p:nvSpPr>
          <p:spPr>
            <a:xfrm>
              <a:off x="5650035" y="2355513"/>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3" name="Oval 152"/>
            <p:cNvSpPr/>
            <p:nvPr/>
          </p:nvSpPr>
          <p:spPr>
            <a:xfrm>
              <a:off x="5439628" y="3872860"/>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4" name="Oval 153"/>
            <p:cNvSpPr/>
            <p:nvPr/>
          </p:nvSpPr>
          <p:spPr>
            <a:xfrm>
              <a:off x="6154988" y="3992754"/>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Oval 154"/>
            <p:cNvSpPr/>
            <p:nvPr/>
          </p:nvSpPr>
          <p:spPr>
            <a:xfrm>
              <a:off x="7302900" y="2677581"/>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Oval 155"/>
            <p:cNvSpPr/>
            <p:nvPr/>
          </p:nvSpPr>
          <p:spPr>
            <a:xfrm>
              <a:off x="4751603" y="3942441"/>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Oval 156"/>
            <p:cNvSpPr/>
            <p:nvPr/>
          </p:nvSpPr>
          <p:spPr>
            <a:xfrm>
              <a:off x="7922162" y="378008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8" name="Oval 157"/>
            <p:cNvSpPr/>
            <p:nvPr/>
          </p:nvSpPr>
          <p:spPr>
            <a:xfrm>
              <a:off x="6143545" y="2767875"/>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Oval 158"/>
            <p:cNvSpPr/>
            <p:nvPr/>
          </p:nvSpPr>
          <p:spPr>
            <a:xfrm>
              <a:off x="5023434" y="2434617"/>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0" name="Oval 159"/>
            <p:cNvSpPr/>
            <p:nvPr/>
          </p:nvSpPr>
          <p:spPr>
            <a:xfrm>
              <a:off x="7152766" y="2013702"/>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1" name="Oval 160"/>
            <p:cNvSpPr/>
            <p:nvPr/>
          </p:nvSpPr>
          <p:spPr>
            <a:xfrm>
              <a:off x="7948337" y="2747430"/>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Oval 161"/>
            <p:cNvSpPr/>
            <p:nvPr/>
          </p:nvSpPr>
          <p:spPr>
            <a:xfrm>
              <a:off x="8597252" y="2822995"/>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Oval 162"/>
            <p:cNvSpPr/>
            <p:nvPr/>
          </p:nvSpPr>
          <p:spPr>
            <a:xfrm>
              <a:off x="8333816" y="3440185"/>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4" name="Oval 163"/>
            <p:cNvSpPr/>
            <p:nvPr/>
          </p:nvSpPr>
          <p:spPr>
            <a:xfrm>
              <a:off x="8200921" y="4284699"/>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5" name="Oval 164"/>
            <p:cNvSpPr/>
            <p:nvPr/>
          </p:nvSpPr>
          <p:spPr>
            <a:xfrm>
              <a:off x="7096219" y="4380342"/>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Oval 165"/>
            <p:cNvSpPr/>
            <p:nvPr/>
          </p:nvSpPr>
          <p:spPr>
            <a:xfrm>
              <a:off x="6511821" y="2576253"/>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9" name="Oval 168"/>
            <p:cNvSpPr/>
            <p:nvPr/>
          </p:nvSpPr>
          <p:spPr>
            <a:xfrm>
              <a:off x="8220797" y="1966707"/>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0" name="Oval 169"/>
            <p:cNvSpPr/>
            <p:nvPr/>
          </p:nvSpPr>
          <p:spPr>
            <a:xfrm>
              <a:off x="7565423" y="3172578"/>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1" name="Oval 170"/>
            <p:cNvSpPr/>
            <p:nvPr/>
          </p:nvSpPr>
          <p:spPr>
            <a:xfrm>
              <a:off x="7148082" y="3770136"/>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Oval 171"/>
            <p:cNvSpPr/>
            <p:nvPr/>
          </p:nvSpPr>
          <p:spPr>
            <a:xfrm>
              <a:off x="6791938" y="3936901"/>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3" name="Oval 172"/>
            <p:cNvSpPr/>
            <p:nvPr/>
          </p:nvSpPr>
          <p:spPr>
            <a:xfrm>
              <a:off x="5672913" y="436335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4" name="Oval 173"/>
            <p:cNvSpPr/>
            <p:nvPr/>
          </p:nvSpPr>
          <p:spPr>
            <a:xfrm>
              <a:off x="7688895" y="4290834"/>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p:cNvSpPr/>
            <p:nvPr/>
          </p:nvSpPr>
          <p:spPr>
            <a:xfrm>
              <a:off x="9087908" y="4169884"/>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Oval 176"/>
            <p:cNvSpPr/>
            <p:nvPr/>
          </p:nvSpPr>
          <p:spPr>
            <a:xfrm>
              <a:off x="2775579" y="4795460"/>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8" name="Oval 177"/>
            <p:cNvSpPr/>
            <p:nvPr/>
          </p:nvSpPr>
          <p:spPr>
            <a:xfrm>
              <a:off x="3646435" y="3582851"/>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9" name="Oval 178"/>
            <p:cNvSpPr/>
            <p:nvPr/>
          </p:nvSpPr>
          <p:spPr>
            <a:xfrm>
              <a:off x="3313876" y="2665667"/>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0" name="Oval 179"/>
            <p:cNvSpPr/>
            <p:nvPr/>
          </p:nvSpPr>
          <p:spPr>
            <a:xfrm>
              <a:off x="6166410" y="2192590"/>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1" name="Oval 180"/>
            <p:cNvSpPr/>
            <p:nvPr/>
          </p:nvSpPr>
          <p:spPr>
            <a:xfrm>
              <a:off x="5528819" y="1883409"/>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Oval 181"/>
            <p:cNvSpPr/>
            <p:nvPr/>
          </p:nvSpPr>
          <p:spPr>
            <a:xfrm>
              <a:off x="6856226" y="3132761"/>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3" name="Oval 182"/>
            <p:cNvSpPr/>
            <p:nvPr/>
          </p:nvSpPr>
          <p:spPr>
            <a:xfrm>
              <a:off x="6940348" y="2317488"/>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760" fill="hold"/>
                                        <p:tgtEl>
                                          <p:spTgt spid="47"/>
                                        </p:tgtEl>
                                      </p:cBhvr>
                                    </p:cmd>
                                  </p:childTnLst>
                                </p:cTn>
                              </p:par>
                            </p:childTnLst>
                          </p:cTn>
                        </p:par>
                        <p:par>
                          <p:cTn id="7" fill="hold">
                            <p:stCondLst>
                              <p:cond delay="2176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par>
                          <p:cTn id="10" fill="hold">
                            <p:stCondLst>
                              <p:cond delay="21760"/>
                            </p:stCondLst>
                            <p:childTnLst>
                              <p:par>
                                <p:cTn id="11" presetID="1" presetClass="mediacall" presetSubtype="0" fill="hold" nodeType="afterEffect">
                                  <p:stCondLst>
                                    <p:cond delay="0"/>
                                  </p:stCondLst>
                                  <p:childTnLst>
                                    <p:cmd type="call" cmd="playFrom(0.0)">
                                      <p:cBhvr>
                                        <p:cTn id="12" dur="33974" fill="hold"/>
                                        <p:tgtEl>
                                          <p:spTgt spid="115"/>
                                        </p:tgtEl>
                                      </p:cBhvr>
                                    </p:cmd>
                                  </p:childTnLst>
                                </p:cTn>
                              </p:par>
                              <p:par>
                                <p:cTn id="13" presetID="1" presetClass="entr" presetSubtype="0" fill="hold" grpId="0" nodeType="withEffect">
                                  <p:stCondLst>
                                    <p:cond delay="150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200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250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300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350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400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450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500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550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600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6500"/>
                                  </p:stCondLst>
                                  <p:childTnLst>
                                    <p:set>
                                      <p:cBhvr>
                                        <p:cTn id="34" dur="1" fill="hold">
                                          <p:stCondLst>
                                            <p:cond delay="0"/>
                                          </p:stCondLst>
                                        </p:cTn>
                                        <p:tgtEl>
                                          <p:spTgt spid="12"/>
                                        </p:tgtEl>
                                        <p:attrNameLst>
                                          <p:attrName>style.visibility</p:attrName>
                                        </p:attrNameLst>
                                      </p:cBhvr>
                                      <p:to>
                                        <p:strVal val="visible"/>
                                      </p:to>
                                    </p:set>
                                  </p:childTnLst>
                                </p:cTn>
                              </p:par>
                              <p:par>
                                <p:cTn id="35" presetID="1" presetClass="entr" presetSubtype="0" fill="hold" grpId="0" nodeType="withEffect">
                                  <p:stCondLst>
                                    <p:cond delay="700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7500"/>
                                  </p:stCondLst>
                                  <p:childTnLst>
                                    <p:set>
                                      <p:cBhvr>
                                        <p:cTn id="38" dur="1" fill="hold">
                                          <p:stCondLst>
                                            <p:cond delay="0"/>
                                          </p:stCondLst>
                                        </p:cTn>
                                        <p:tgtEl>
                                          <p:spTgt spid="22"/>
                                        </p:tgtEl>
                                        <p:attrNameLst>
                                          <p:attrName>style.visibility</p:attrName>
                                        </p:attrNameLst>
                                      </p:cBhvr>
                                      <p:to>
                                        <p:strVal val="visible"/>
                                      </p:to>
                                    </p:set>
                                  </p:childTnLst>
                                </p:cTn>
                              </p:par>
                              <p:par>
                                <p:cTn id="39" presetID="1" presetClass="entr" presetSubtype="0" fill="hold" grpId="0" nodeType="withEffect">
                                  <p:stCondLst>
                                    <p:cond delay="800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grpId="0" nodeType="withEffect">
                                  <p:stCondLst>
                                    <p:cond delay="900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grpId="0" nodeType="withEffect">
                                  <p:stCondLst>
                                    <p:cond delay="9500"/>
                                  </p:stCondLst>
                                  <p:childTnLst>
                                    <p:set>
                                      <p:cBhvr>
                                        <p:cTn id="44" dur="1" fill="hold">
                                          <p:stCondLst>
                                            <p:cond delay="0"/>
                                          </p:stCondLst>
                                        </p:cTn>
                                        <p:tgtEl>
                                          <p:spTgt spid="26"/>
                                        </p:tgtEl>
                                        <p:attrNameLst>
                                          <p:attrName>style.visibility</p:attrName>
                                        </p:attrNameLst>
                                      </p:cBhvr>
                                      <p:to>
                                        <p:strVal val="visible"/>
                                      </p:to>
                                    </p:set>
                                  </p:childTnLst>
                                </p:cTn>
                              </p:par>
                              <p:par>
                                <p:cTn id="45" presetID="1" presetClass="entr" presetSubtype="0" fill="hold" grpId="0" nodeType="withEffect">
                                  <p:stCondLst>
                                    <p:cond delay="10000"/>
                                  </p:stCondLst>
                                  <p:childTnLst>
                                    <p:set>
                                      <p:cBhvr>
                                        <p:cTn id="46" dur="1" fill="hold">
                                          <p:stCondLst>
                                            <p:cond delay="0"/>
                                          </p:stCondLst>
                                        </p:cTn>
                                        <p:tgtEl>
                                          <p:spTgt spid="27"/>
                                        </p:tgtEl>
                                        <p:attrNameLst>
                                          <p:attrName>style.visibility</p:attrName>
                                        </p:attrNameLst>
                                      </p:cBhvr>
                                      <p:to>
                                        <p:strVal val="visible"/>
                                      </p:to>
                                    </p:set>
                                  </p:childTnLst>
                                </p:cTn>
                              </p:par>
                              <p:par>
                                <p:cTn id="47" presetID="1" presetClass="entr" presetSubtype="0" fill="hold" grpId="0" nodeType="withEffect">
                                  <p:stCondLst>
                                    <p:cond delay="10500"/>
                                  </p:stCondLst>
                                  <p:childTnLst>
                                    <p:set>
                                      <p:cBhvr>
                                        <p:cTn id="48" dur="1" fill="hold">
                                          <p:stCondLst>
                                            <p:cond delay="0"/>
                                          </p:stCondLst>
                                        </p:cTn>
                                        <p:tgtEl>
                                          <p:spTgt spid="29"/>
                                        </p:tgtEl>
                                        <p:attrNameLst>
                                          <p:attrName>style.visibility</p:attrName>
                                        </p:attrNameLst>
                                      </p:cBhvr>
                                      <p:to>
                                        <p:strVal val="visible"/>
                                      </p:to>
                                    </p:set>
                                  </p:childTnLst>
                                </p:cTn>
                              </p:par>
                              <p:par>
                                <p:cTn id="49" presetID="1" presetClass="entr" presetSubtype="0" fill="hold" grpId="0" nodeType="withEffect">
                                  <p:stCondLst>
                                    <p:cond delay="11000"/>
                                  </p:stCondLst>
                                  <p:childTnLst>
                                    <p:set>
                                      <p:cBhvr>
                                        <p:cTn id="50" dur="1" fill="hold">
                                          <p:stCondLst>
                                            <p:cond delay="0"/>
                                          </p:stCondLst>
                                        </p:cTn>
                                        <p:tgtEl>
                                          <p:spTgt spid="30"/>
                                        </p:tgtEl>
                                        <p:attrNameLst>
                                          <p:attrName>style.visibility</p:attrName>
                                        </p:attrNameLst>
                                      </p:cBhvr>
                                      <p:to>
                                        <p:strVal val="visible"/>
                                      </p:to>
                                    </p:set>
                                  </p:childTnLst>
                                </p:cTn>
                              </p:par>
                              <p:par>
                                <p:cTn id="51" presetID="1" presetClass="entr" presetSubtype="0" fill="hold" grpId="0" nodeType="withEffect">
                                  <p:stCondLst>
                                    <p:cond delay="11500"/>
                                  </p:stCondLst>
                                  <p:childTnLst>
                                    <p:set>
                                      <p:cBhvr>
                                        <p:cTn id="52" dur="1" fill="hold">
                                          <p:stCondLst>
                                            <p:cond delay="0"/>
                                          </p:stCondLst>
                                        </p:cTn>
                                        <p:tgtEl>
                                          <p:spTgt spid="34"/>
                                        </p:tgtEl>
                                        <p:attrNameLst>
                                          <p:attrName>style.visibility</p:attrName>
                                        </p:attrNameLst>
                                      </p:cBhvr>
                                      <p:to>
                                        <p:strVal val="visible"/>
                                      </p:to>
                                    </p:set>
                                  </p:childTnLst>
                                </p:cTn>
                              </p:par>
                              <p:par>
                                <p:cTn id="53" presetID="1" presetClass="entr" presetSubtype="0" fill="hold" grpId="0" nodeType="withEffect">
                                  <p:stCondLst>
                                    <p:cond delay="12000"/>
                                  </p:stCondLst>
                                  <p:childTnLst>
                                    <p:set>
                                      <p:cBhvr>
                                        <p:cTn id="54" dur="1" fill="hold">
                                          <p:stCondLst>
                                            <p:cond delay="0"/>
                                          </p:stCondLst>
                                        </p:cTn>
                                        <p:tgtEl>
                                          <p:spTgt spid="35"/>
                                        </p:tgtEl>
                                        <p:attrNameLst>
                                          <p:attrName>style.visibility</p:attrName>
                                        </p:attrNameLst>
                                      </p:cBhvr>
                                      <p:to>
                                        <p:strVal val="visible"/>
                                      </p:to>
                                    </p:set>
                                  </p:childTnLst>
                                </p:cTn>
                              </p:par>
                              <p:par>
                                <p:cTn id="55" presetID="1" presetClass="entr" presetSubtype="0" fill="hold" grpId="0" nodeType="withEffect">
                                  <p:stCondLst>
                                    <p:cond delay="12500"/>
                                  </p:stCondLst>
                                  <p:childTnLst>
                                    <p:set>
                                      <p:cBhvr>
                                        <p:cTn id="56" dur="1" fill="hold">
                                          <p:stCondLst>
                                            <p:cond delay="0"/>
                                          </p:stCondLst>
                                        </p:cTn>
                                        <p:tgtEl>
                                          <p:spTgt spid="33"/>
                                        </p:tgtEl>
                                        <p:attrNameLst>
                                          <p:attrName>style.visibility</p:attrName>
                                        </p:attrNameLst>
                                      </p:cBhvr>
                                      <p:to>
                                        <p:strVal val="visible"/>
                                      </p:to>
                                    </p:set>
                                  </p:childTnLst>
                                </p:cTn>
                              </p:par>
                              <p:par>
                                <p:cTn id="57" presetID="1" presetClass="entr" presetSubtype="0" fill="hold" grpId="0" nodeType="withEffect">
                                  <p:stCondLst>
                                    <p:cond delay="13000"/>
                                  </p:stCondLst>
                                  <p:childTnLst>
                                    <p:set>
                                      <p:cBhvr>
                                        <p:cTn id="58" dur="1" fill="hold">
                                          <p:stCondLst>
                                            <p:cond delay="0"/>
                                          </p:stCondLst>
                                        </p:cTn>
                                        <p:tgtEl>
                                          <p:spTgt spid="31"/>
                                        </p:tgtEl>
                                        <p:attrNameLst>
                                          <p:attrName>style.visibility</p:attrName>
                                        </p:attrNameLst>
                                      </p:cBhvr>
                                      <p:to>
                                        <p:strVal val="visible"/>
                                      </p:to>
                                    </p:set>
                                  </p:childTnLst>
                                </p:cTn>
                              </p:par>
                              <p:par>
                                <p:cTn id="59" presetID="1" presetClass="entr" presetSubtype="0" fill="hold" grpId="0" nodeType="withEffect">
                                  <p:stCondLst>
                                    <p:cond delay="14000"/>
                                  </p:stCondLst>
                                  <p:childTnLst>
                                    <p:set>
                                      <p:cBhvr>
                                        <p:cTn id="60" dur="1" fill="hold">
                                          <p:stCondLst>
                                            <p:cond delay="0"/>
                                          </p:stCondLst>
                                        </p:cTn>
                                        <p:tgtEl>
                                          <p:spTgt spid="36"/>
                                        </p:tgtEl>
                                        <p:attrNameLst>
                                          <p:attrName>style.visibility</p:attrName>
                                        </p:attrNameLst>
                                      </p:cBhvr>
                                      <p:to>
                                        <p:strVal val="visible"/>
                                      </p:to>
                                    </p:set>
                                  </p:childTnLst>
                                </p:cTn>
                              </p:par>
                              <p:par>
                                <p:cTn id="61" presetID="1" presetClass="entr" presetSubtype="0" fill="hold" grpId="0" nodeType="withEffect">
                                  <p:stCondLst>
                                    <p:cond delay="14500"/>
                                  </p:stCondLst>
                                  <p:childTnLst>
                                    <p:set>
                                      <p:cBhvr>
                                        <p:cTn id="62" dur="1" fill="hold">
                                          <p:stCondLst>
                                            <p:cond delay="0"/>
                                          </p:stCondLst>
                                        </p:cTn>
                                        <p:tgtEl>
                                          <p:spTgt spid="32"/>
                                        </p:tgtEl>
                                        <p:attrNameLst>
                                          <p:attrName>style.visibility</p:attrName>
                                        </p:attrNameLst>
                                      </p:cBhvr>
                                      <p:to>
                                        <p:strVal val="visible"/>
                                      </p:to>
                                    </p:set>
                                  </p:childTnLst>
                                </p:cTn>
                              </p:par>
                              <p:par>
                                <p:cTn id="63" presetID="1" presetClass="entr" presetSubtype="0" fill="hold" grpId="0" nodeType="withEffect">
                                  <p:stCondLst>
                                    <p:cond delay="15000"/>
                                  </p:stCondLst>
                                  <p:childTnLst>
                                    <p:set>
                                      <p:cBhvr>
                                        <p:cTn id="64" dur="1" fill="hold">
                                          <p:stCondLst>
                                            <p:cond delay="0"/>
                                          </p:stCondLst>
                                        </p:cTn>
                                        <p:tgtEl>
                                          <p:spTgt spid="28"/>
                                        </p:tgtEl>
                                        <p:attrNameLst>
                                          <p:attrName>style.visibility</p:attrName>
                                        </p:attrNameLst>
                                      </p:cBhvr>
                                      <p:to>
                                        <p:strVal val="visible"/>
                                      </p:to>
                                    </p:set>
                                  </p:childTnLst>
                                </p:cTn>
                              </p:par>
                              <p:par>
                                <p:cTn id="65" presetID="1" presetClass="entr" presetSubtype="0" fill="hold" grpId="0" nodeType="withEffect">
                                  <p:stCondLst>
                                    <p:cond delay="15500"/>
                                  </p:stCondLst>
                                  <p:childTnLst>
                                    <p:set>
                                      <p:cBhvr>
                                        <p:cTn id="66" dur="1" fill="hold">
                                          <p:stCondLst>
                                            <p:cond delay="0"/>
                                          </p:stCondLst>
                                        </p:cTn>
                                        <p:tgtEl>
                                          <p:spTgt spid="37"/>
                                        </p:tgtEl>
                                        <p:attrNameLst>
                                          <p:attrName>style.visibility</p:attrName>
                                        </p:attrNameLst>
                                      </p:cBhvr>
                                      <p:to>
                                        <p:strVal val="visible"/>
                                      </p:to>
                                    </p:set>
                                  </p:childTnLst>
                                </p:cTn>
                              </p:par>
                              <p:par>
                                <p:cTn id="67" presetID="1" presetClass="entr" presetSubtype="0" fill="hold" grpId="0" nodeType="withEffect">
                                  <p:stCondLst>
                                    <p:cond delay="16000"/>
                                  </p:stCondLst>
                                  <p:childTnLst>
                                    <p:set>
                                      <p:cBhvr>
                                        <p:cTn id="68" dur="1" fill="hold">
                                          <p:stCondLst>
                                            <p:cond delay="0"/>
                                          </p:stCondLst>
                                        </p:cTn>
                                        <p:tgtEl>
                                          <p:spTgt spid="38"/>
                                        </p:tgtEl>
                                        <p:attrNameLst>
                                          <p:attrName>style.visibility</p:attrName>
                                        </p:attrNameLst>
                                      </p:cBhvr>
                                      <p:to>
                                        <p:strVal val="visible"/>
                                      </p:to>
                                    </p:set>
                                  </p:childTnLst>
                                </p:cTn>
                              </p:par>
                              <p:par>
                                <p:cTn id="69" presetID="1" presetClass="entr" presetSubtype="0" fill="hold" grpId="0" nodeType="withEffect">
                                  <p:stCondLst>
                                    <p:cond delay="16500"/>
                                  </p:stCondLst>
                                  <p:childTnLst>
                                    <p:set>
                                      <p:cBhvr>
                                        <p:cTn id="70" dur="1" fill="hold">
                                          <p:stCondLst>
                                            <p:cond delay="0"/>
                                          </p:stCondLst>
                                        </p:cTn>
                                        <p:tgtEl>
                                          <p:spTgt spid="11"/>
                                        </p:tgtEl>
                                        <p:attrNameLst>
                                          <p:attrName>style.visibility</p:attrName>
                                        </p:attrNameLst>
                                      </p:cBhvr>
                                      <p:to>
                                        <p:strVal val="visible"/>
                                      </p:to>
                                    </p:set>
                                  </p:childTnLst>
                                </p:cTn>
                              </p:par>
                            </p:childTnLst>
                          </p:cTn>
                        </p:par>
                        <p:par>
                          <p:cTn id="71" fill="hold">
                            <p:stCondLst>
                              <p:cond delay="55734"/>
                            </p:stCondLst>
                            <p:childTnLst>
                              <p:par>
                                <p:cTn id="72" presetID="1" presetClass="entr" presetSubtype="0" fill="hold" nodeType="afterEffect">
                                  <p:stCondLst>
                                    <p:cond delay="0"/>
                                  </p:stCondLst>
                                  <p:childTnLst>
                                    <p:set>
                                      <p:cBhvr>
                                        <p:cTn id="73" dur="1" fill="hold">
                                          <p:stCondLst>
                                            <p:cond delay="0"/>
                                          </p:stCondLst>
                                        </p:cTn>
                                        <p:tgtEl>
                                          <p:spTgt spid="7"/>
                                        </p:tgtEl>
                                        <p:attrNameLst>
                                          <p:attrName>style.visibility</p:attrName>
                                        </p:attrNameLst>
                                      </p:cBhvr>
                                      <p:to>
                                        <p:strVal val="visible"/>
                                      </p:to>
                                    </p:set>
                                  </p:childTnLst>
                                </p:cTn>
                              </p:par>
                            </p:childTnLst>
                          </p:cTn>
                        </p:par>
                        <p:par>
                          <p:cTn id="74" fill="hold">
                            <p:stCondLst>
                              <p:cond delay="55734"/>
                            </p:stCondLst>
                            <p:childTnLst>
                              <p:par>
                                <p:cTn id="75" presetID="1" presetClass="mediacall" presetSubtype="0" fill="hold" nodeType="afterEffect">
                                  <p:stCondLst>
                                    <p:cond delay="6000"/>
                                  </p:stCondLst>
                                  <p:childTnLst>
                                    <p:cmd type="call" cmd="playFrom(0.0)">
                                      <p:cBhvr>
                                        <p:cTn id="76" dur="15026" fill="hold"/>
                                        <p:tgtEl>
                                          <p:spTgt spid="116"/>
                                        </p:tgtEl>
                                      </p:cBhvr>
                                    </p:cmd>
                                  </p:childTnLst>
                                </p:cTn>
                              </p:par>
                              <p:par>
                                <p:cTn id="77" presetID="26" presetClass="entr" presetSubtype="0" fill="hold" grpId="0" nodeType="withEffect">
                                  <p:stCondLst>
                                    <p:cond delay="8826"/>
                                  </p:stCondLst>
                                  <p:childTnLst>
                                    <p:set>
                                      <p:cBhvr>
                                        <p:cTn id="78" dur="1" fill="hold">
                                          <p:stCondLst>
                                            <p:cond delay="0"/>
                                          </p:stCondLst>
                                        </p:cTn>
                                        <p:tgtEl>
                                          <p:spTgt spid="40"/>
                                        </p:tgtEl>
                                        <p:attrNameLst>
                                          <p:attrName>style.visibility</p:attrName>
                                        </p:attrNameLst>
                                      </p:cBhvr>
                                      <p:to>
                                        <p:strVal val="visible"/>
                                      </p:to>
                                    </p:set>
                                    <p:animEffect transition="in" filter="wipe(down)">
                                      <p:cBhvr>
                                        <p:cTn id="79" dur="290">
                                          <p:stCondLst>
                                            <p:cond delay="0"/>
                                          </p:stCondLst>
                                        </p:cTn>
                                        <p:tgtEl>
                                          <p:spTgt spid="40"/>
                                        </p:tgtEl>
                                      </p:cBhvr>
                                    </p:animEffect>
                                    <p:anim calcmode="lin" valueType="num">
                                      <p:cBhvr>
                                        <p:cTn id="80" dur="911" tmFilter="0,0; 0.14,0.36; 0.43,0.73; 0.71,0.91; 1.0,1.0">
                                          <p:stCondLst>
                                            <p:cond delay="0"/>
                                          </p:stCondLst>
                                        </p:cTn>
                                        <p:tgtEl>
                                          <p:spTgt spid="40"/>
                                        </p:tgtEl>
                                        <p:attrNameLst>
                                          <p:attrName>ppt_x</p:attrName>
                                        </p:attrNameLst>
                                      </p:cBhvr>
                                      <p:tavLst>
                                        <p:tav tm="0">
                                          <p:val>
                                            <p:strVal val="#ppt_x-0.25"/>
                                          </p:val>
                                        </p:tav>
                                        <p:tav tm="100000">
                                          <p:val>
                                            <p:strVal val="#ppt_x"/>
                                          </p:val>
                                        </p:tav>
                                      </p:tavLst>
                                    </p:anim>
                                    <p:anim calcmode="lin" valueType="num">
                                      <p:cBhvr>
                                        <p:cTn id="81" dur="332" tmFilter="0.0,0.0; 0.25,0.07; 0.50,0.2; 0.75,0.467; 1.0,1.0">
                                          <p:stCondLst>
                                            <p:cond delay="0"/>
                                          </p:stCondLst>
                                        </p:cTn>
                                        <p:tgtEl>
                                          <p:spTgt spid="40"/>
                                        </p:tgtEl>
                                        <p:attrNameLst>
                                          <p:attrName>ppt_y</p:attrName>
                                        </p:attrNameLst>
                                      </p:cBhvr>
                                      <p:tavLst>
                                        <p:tav tm="0" fmla="#ppt_y-sin(pi*$)/3">
                                          <p:val>
                                            <p:fltVal val="0.5"/>
                                          </p:val>
                                        </p:tav>
                                        <p:tav tm="100000">
                                          <p:val>
                                            <p:fltVal val="1"/>
                                          </p:val>
                                        </p:tav>
                                      </p:tavLst>
                                    </p:anim>
                                    <p:anim calcmode="lin" valueType="num">
                                      <p:cBhvr>
                                        <p:cTn id="82" dur="332" tmFilter="0, 0; 0.125,0.2665; 0.25,0.4; 0.375,0.465; 0.5,0.5;  0.625,0.535; 0.75,0.6; 0.875,0.7335; 1,1">
                                          <p:stCondLst>
                                            <p:cond delay="332"/>
                                          </p:stCondLst>
                                        </p:cTn>
                                        <p:tgtEl>
                                          <p:spTgt spid="40"/>
                                        </p:tgtEl>
                                        <p:attrNameLst>
                                          <p:attrName>ppt_y</p:attrName>
                                        </p:attrNameLst>
                                      </p:cBhvr>
                                      <p:tavLst>
                                        <p:tav tm="0" fmla="#ppt_y-sin(pi*$)/9">
                                          <p:val>
                                            <p:fltVal val="0"/>
                                          </p:val>
                                        </p:tav>
                                        <p:tav tm="100000">
                                          <p:val>
                                            <p:fltVal val="1"/>
                                          </p:val>
                                        </p:tav>
                                      </p:tavLst>
                                    </p:anim>
                                    <p:anim calcmode="lin" valueType="num">
                                      <p:cBhvr>
                                        <p:cTn id="83" dur="166" tmFilter="0, 0; 0.125,0.2665; 0.25,0.4; 0.375,0.465; 0.5,0.5;  0.625,0.535; 0.75,0.6; 0.875,0.7335; 1,1">
                                          <p:stCondLst>
                                            <p:cond delay="662"/>
                                          </p:stCondLst>
                                        </p:cTn>
                                        <p:tgtEl>
                                          <p:spTgt spid="40"/>
                                        </p:tgtEl>
                                        <p:attrNameLst>
                                          <p:attrName>ppt_y</p:attrName>
                                        </p:attrNameLst>
                                      </p:cBhvr>
                                      <p:tavLst>
                                        <p:tav tm="0" fmla="#ppt_y-sin(pi*$)/27">
                                          <p:val>
                                            <p:fltVal val="0"/>
                                          </p:val>
                                        </p:tav>
                                        <p:tav tm="100000">
                                          <p:val>
                                            <p:fltVal val="1"/>
                                          </p:val>
                                        </p:tav>
                                      </p:tavLst>
                                    </p:anim>
                                    <p:anim calcmode="lin" valueType="num">
                                      <p:cBhvr>
                                        <p:cTn id="84" dur="82" tmFilter="0, 0; 0.125,0.2665; 0.25,0.4; 0.375,0.465; 0.5,0.5;  0.625,0.535; 0.75,0.6; 0.875,0.7335; 1,1">
                                          <p:stCondLst>
                                            <p:cond delay="828"/>
                                          </p:stCondLst>
                                        </p:cTn>
                                        <p:tgtEl>
                                          <p:spTgt spid="40"/>
                                        </p:tgtEl>
                                        <p:attrNameLst>
                                          <p:attrName>ppt_y</p:attrName>
                                        </p:attrNameLst>
                                      </p:cBhvr>
                                      <p:tavLst>
                                        <p:tav tm="0" fmla="#ppt_y-sin(pi*$)/81">
                                          <p:val>
                                            <p:fltVal val="0"/>
                                          </p:val>
                                        </p:tav>
                                        <p:tav tm="100000">
                                          <p:val>
                                            <p:fltVal val="1"/>
                                          </p:val>
                                        </p:tav>
                                      </p:tavLst>
                                    </p:anim>
                                    <p:animScale>
                                      <p:cBhvr>
                                        <p:cTn id="85" dur="13">
                                          <p:stCondLst>
                                            <p:cond delay="325"/>
                                          </p:stCondLst>
                                        </p:cTn>
                                        <p:tgtEl>
                                          <p:spTgt spid="40"/>
                                        </p:tgtEl>
                                      </p:cBhvr>
                                      <p:to x="100000" y="60000"/>
                                    </p:animScale>
                                    <p:animScale>
                                      <p:cBhvr>
                                        <p:cTn id="86" dur="83" decel="50000">
                                          <p:stCondLst>
                                            <p:cond delay="338"/>
                                          </p:stCondLst>
                                        </p:cTn>
                                        <p:tgtEl>
                                          <p:spTgt spid="40"/>
                                        </p:tgtEl>
                                      </p:cBhvr>
                                      <p:to x="100000" y="100000"/>
                                    </p:animScale>
                                    <p:animScale>
                                      <p:cBhvr>
                                        <p:cTn id="87" dur="13">
                                          <p:stCondLst>
                                            <p:cond delay="656"/>
                                          </p:stCondLst>
                                        </p:cTn>
                                        <p:tgtEl>
                                          <p:spTgt spid="40"/>
                                        </p:tgtEl>
                                      </p:cBhvr>
                                      <p:to x="100000" y="80000"/>
                                    </p:animScale>
                                    <p:animScale>
                                      <p:cBhvr>
                                        <p:cTn id="88" dur="83" decel="50000">
                                          <p:stCondLst>
                                            <p:cond delay="669"/>
                                          </p:stCondLst>
                                        </p:cTn>
                                        <p:tgtEl>
                                          <p:spTgt spid="40"/>
                                        </p:tgtEl>
                                      </p:cBhvr>
                                      <p:to x="100000" y="100000"/>
                                    </p:animScale>
                                    <p:animScale>
                                      <p:cBhvr>
                                        <p:cTn id="89" dur="13">
                                          <p:stCondLst>
                                            <p:cond delay="821"/>
                                          </p:stCondLst>
                                        </p:cTn>
                                        <p:tgtEl>
                                          <p:spTgt spid="40"/>
                                        </p:tgtEl>
                                      </p:cBhvr>
                                      <p:to x="100000" y="90000"/>
                                    </p:animScale>
                                    <p:animScale>
                                      <p:cBhvr>
                                        <p:cTn id="90" dur="83" decel="50000">
                                          <p:stCondLst>
                                            <p:cond delay="834"/>
                                          </p:stCondLst>
                                        </p:cTn>
                                        <p:tgtEl>
                                          <p:spTgt spid="40"/>
                                        </p:tgtEl>
                                      </p:cBhvr>
                                      <p:to x="100000" y="100000"/>
                                    </p:animScale>
                                    <p:animScale>
                                      <p:cBhvr>
                                        <p:cTn id="91" dur="13">
                                          <p:stCondLst>
                                            <p:cond delay="904"/>
                                          </p:stCondLst>
                                        </p:cTn>
                                        <p:tgtEl>
                                          <p:spTgt spid="40"/>
                                        </p:tgtEl>
                                      </p:cBhvr>
                                      <p:to x="100000" y="95000"/>
                                    </p:animScale>
                                    <p:animScale>
                                      <p:cBhvr>
                                        <p:cTn id="92" dur="83" decel="50000">
                                          <p:stCondLst>
                                            <p:cond delay="917"/>
                                          </p:stCondLst>
                                        </p:cTn>
                                        <p:tgtEl>
                                          <p:spTgt spid="40"/>
                                        </p:tgtEl>
                                      </p:cBhvr>
                                      <p:to x="100000" y="100000"/>
                                    </p:animScale>
                                  </p:childTnLst>
                                </p:cTn>
                              </p:par>
                              <p:par>
                                <p:cTn id="93" presetID="26" presetClass="entr" presetSubtype="0" fill="hold" grpId="0" nodeType="withEffect">
                                  <p:stCondLst>
                                    <p:cond delay="11926"/>
                                  </p:stCondLst>
                                  <p:childTnLst>
                                    <p:set>
                                      <p:cBhvr>
                                        <p:cTn id="94" dur="1" fill="hold">
                                          <p:stCondLst>
                                            <p:cond delay="0"/>
                                          </p:stCondLst>
                                        </p:cTn>
                                        <p:tgtEl>
                                          <p:spTgt spid="39"/>
                                        </p:tgtEl>
                                        <p:attrNameLst>
                                          <p:attrName>style.visibility</p:attrName>
                                        </p:attrNameLst>
                                      </p:cBhvr>
                                      <p:to>
                                        <p:strVal val="visible"/>
                                      </p:to>
                                    </p:set>
                                    <p:animEffect transition="in" filter="wipe(down)">
                                      <p:cBhvr>
                                        <p:cTn id="95" dur="290">
                                          <p:stCondLst>
                                            <p:cond delay="0"/>
                                          </p:stCondLst>
                                        </p:cTn>
                                        <p:tgtEl>
                                          <p:spTgt spid="39"/>
                                        </p:tgtEl>
                                      </p:cBhvr>
                                    </p:animEffect>
                                    <p:anim calcmode="lin" valueType="num">
                                      <p:cBhvr>
                                        <p:cTn id="96" dur="911" tmFilter="0,0; 0.14,0.36; 0.43,0.73; 0.71,0.91; 1.0,1.0">
                                          <p:stCondLst>
                                            <p:cond delay="0"/>
                                          </p:stCondLst>
                                        </p:cTn>
                                        <p:tgtEl>
                                          <p:spTgt spid="39"/>
                                        </p:tgtEl>
                                        <p:attrNameLst>
                                          <p:attrName>ppt_x</p:attrName>
                                        </p:attrNameLst>
                                      </p:cBhvr>
                                      <p:tavLst>
                                        <p:tav tm="0">
                                          <p:val>
                                            <p:strVal val="#ppt_x-0.25"/>
                                          </p:val>
                                        </p:tav>
                                        <p:tav tm="100000">
                                          <p:val>
                                            <p:strVal val="#ppt_x"/>
                                          </p:val>
                                        </p:tav>
                                      </p:tavLst>
                                    </p:anim>
                                    <p:anim calcmode="lin" valueType="num">
                                      <p:cBhvr>
                                        <p:cTn id="97" dur="332" tmFilter="0.0,0.0; 0.25,0.07; 0.50,0.2; 0.75,0.467; 1.0,1.0">
                                          <p:stCondLst>
                                            <p:cond delay="0"/>
                                          </p:stCondLst>
                                        </p:cTn>
                                        <p:tgtEl>
                                          <p:spTgt spid="39"/>
                                        </p:tgtEl>
                                        <p:attrNameLst>
                                          <p:attrName>ppt_y</p:attrName>
                                        </p:attrNameLst>
                                      </p:cBhvr>
                                      <p:tavLst>
                                        <p:tav tm="0" fmla="#ppt_y-sin(pi*$)/3">
                                          <p:val>
                                            <p:fltVal val="0.5"/>
                                          </p:val>
                                        </p:tav>
                                        <p:tav tm="100000">
                                          <p:val>
                                            <p:fltVal val="1"/>
                                          </p:val>
                                        </p:tav>
                                      </p:tavLst>
                                    </p:anim>
                                    <p:anim calcmode="lin" valueType="num">
                                      <p:cBhvr>
                                        <p:cTn id="98" dur="332" tmFilter="0, 0; 0.125,0.2665; 0.25,0.4; 0.375,0.465; 0.5,0.5;  0.625,0.535; 0.75,0.6; 0.875,0.7335; 1,1">
                                          <p:stCondLst>
                                            <p:cond delay="332"/>
                                          </p:stCondLst>
                                        </p:cTn>
                                        <p:tgtEl>
                                          <p:spTgt spid="39"/>
                                        </p:tgtEl>
                                        <p:attrNameLst>
                                          <p:attrName>ppt_y</p:attrName>
                                        </p:attrNameLst>
                                      </p:cBhvr>
                                      <p:tavLst>
                                        <p:tav tm="0" fmla="#ppt_y-sin(pi*$)/9">
                                          <p:val>
                                            <p:fltVal val="0"/>
                                          </p:val>
                                        </p:tav>
                                        <p:tav tm="100000">
                                          <p:val>
                                            <p:fltVal val="1"/>
                                          </p:val>
                                        </p:tav>
                                      </p:tavLst>
                                    </p:anim>
                                    <p:anim calcmode="lin" valueType="num">
                                      <p:cBhvr>
                                        <p:cTn id="99" dur="166" tmFilter="0, 0; 0.125,0.2665; 0.25,0.4; 0.375,0.465; 0.5,0.5;  0.625,0.535; 0.75,0.6; 0.875,0.7335; 1,1">
                                          <p:stCondLst>
                                            <p:cond delay="662"/>
                                          </p:stCondLst>
                                        </p:cTn>
                                        <p:tgtEl>
                                          <p:spTgt spid="39"/>
                                        </p:tgtEl>
                                        <p:attrNameLst>
                                          <p:attrName>ppt_y</p:attrName>
                                        </p:attrNameLst>
                                      </p:cBhvr>
                                      <p:tavLst>
                                        <p:tav tm="0" fmla="#ppt_y-sin(pi*$)/27">
                                          <p:val>
                                            <p:fltVal val="0"/>
                                          </p:val>
                                        </p:tav>
                                        <p:tav tm="100000">
                                          <p:val>
                                            <p:fltVal val="1"/>
                                          </p:val>
                                        </p:tav>
                                      </p:tavLst>
                                    </p:anim>
                                    <p:anim calcmode="lin" valueType="num">
                                      <p:cBhvr>
                                        <p:cTn id="100" dur="82" tmFilter="0, 0; 0.125,0.2665; 0.25,0.4; 0.375,0.465; 0.5,0.5;  0.625,0.535; 0.75,0.6; 0.875,0.7335; 1,1">
                                          <p:stCondLst>
                                            <p:cond delay="828"/>
                                          </p:stCondLst>
                                        </p:cTn>
                                        <p:tgtEl>
                                          <p:spTgt spid="39"/>
                                        </p:tgtEl>
                                        <p:attrNameLst>
                                          <p:attrName>ppt_y</p:attrName>
                                        </p:attrNameLst>
                                      </p:cBhvr>
                                      <p:tavLst>
                                        <p:tav tm="0" fmla="#ppt_y-sin(pi*$)/81">
                                          <p:val>
                                            <p:fltVal val="0"/>
                                          </p:val>
                                        </p:tav>
                                        <p:tav tm="100000">
                                          <p:val>
                                            <p:fltVal val="1"/>
                                          </p:val>
                                        </p:tav>
                                      </p:tavLst>
                                    </p:anim>
                                    <p:animScale>
                                      <p:cBhvr>
                                        <p:cTn id="101" dur="13">
                                          <p:stCondLst>
                                            <p:cond delay="325"/>
                                          </p:stCondLst>
                                        </p:cTn>
                                        <p:tgtEl>
                                          <p:spTgt spid="39"/>
                                        </p:tgtEl>
                                      </p:cBhvr>
                                      <p:to x="100000" y="60000"/>
                                    </p:animScale>
                                    <p:animScale>
                                      <p:cBhvr>
                                        <p:cTn id="102" dur="83" decel="50000">
                                          <p:stCondLst>
                                            <p:cond delay="338"/>
                                          </p:stCondLst>
                                        </p:cTn>
                                        <p:tgtEl>
                                          <p:spTgt spid="39"/>
                                        </p:tgtEl>
                                      </p:cBhvr>
                                      <p:to x="100000" y="100000"/>
                                    </p:animScale>
                                    <p:animScale>
                                      <p:cBhvr>
                                        <p:cTn id="103" dur="13">
                                          <p:stCondLst>
                                            <p:cond delay="656"/>
                                          </p:stCondLst>
                                        </p:cTn>
                                        <p:tgtEl>
                                          <p:spTgt spid="39"/>
                                        </p:tgtEl>
                                      </p:cBhvr>
                                      <p:to x="100000" y="80000"/>
                                    </p:animScale>
                                    <p:animScale>
                                      <p:cBhvr>
                                        <p:cTn id="104" dur="83" decel="50000">
                                          <p:stCondLst>
                                            <p:cond delay="669"/>
                                          </p:stCondLst>
                                        </p:cTn>
                                        <p:tgtEl>
                                          <p:spTgt spid="39"/>
                                        </p:tgtEl>
                                      </p:cBhvr>
                                      <p:to x="100000" y="100000"/>
                                    </p:animScale>
                                    <p:animScale>
                                      <p:cBhvr>
                                        <p:cTn id="105" dur="13">
                                          <p:stCondLst>
                                            <p:cond delay="821"/>
                                          </p:stCondLst>
                                        </p:cTn>
                                        <p:tgtEl>
                                          <p:spTgt spid="39"/>
                                        </p:tgtEl>
                                      </p:cBhvr>
                                      <p:to x="100000" y="90000"/>
                                    </p:animScale>
                                    <p:animScale>
                                      <p:cBhvr>
                                        <p:cTn id="106" dur="83" decel="50000">
                                          <p:stCondLst>
                                            <p:cond delay="834"/>
                                          </p:stCondLst>
                                        </p:cTn>
                                        <p:tgtEl>
                                          <p:spTgt spid="39"/>
                                        </p:tgtEl>
                                      </p:cBhvr>
                                      <p:to x="100000" y="100000"/>
                                    </p:animScale>
                                    <p:animScale>
                                      <p:cBhvr>
                                        <p:cTn id="107" dur="13">
                                          <p:stCondLst>
                                            <p:cond delay="904"/>
                                          </p:stCondLst>
                                        </p:cTn>
                                        <p:tgtEl>
                                          <p:spTgt spid="39"/>
                                        </p:tgtEl>
                                      </p:cBhvr>
                                      <p:to x="100000" y="95000"/>
                                    </p:animScale>
                                    <p:animScale>
                                      <p:cBhvr>
                                        <p:cTn id="108" dur="83" decel="50000">
                                          <p:stCondLst>
                                            <p:cond delay="917"/>
                                          </p:stCondLst>
                                        </p:cTn>
                                        <p:tgtEl>
                                          <p:spTgt spid="39"/>
                                        </p:tgtEl>
                                      </p:cBhvr>
                                      <p:to x="100000" y="100000"/>
                                    </p:animScale>
                                  </p:childTnLst>
                                </p:cTn>
                              </p:par>
                              <p:par>
                                <p:cTn id="109" presetID="26" presetClass="entr" presetSubtype="0" fill="hold" grpId="0" nodeType="withEffect">
                                  <p:stCondLst>
                                    <p:cond delay="15026"/>
                                  </p:stCondLst>
                                  <p:childTnLst>
                                    <p:set>
                                      <p:cBhvr>
                                        <p:cTn id="110" dur="1" fill="hold">
                                          <p:stCondLst>
                                            <p:cond delay="0"/>
                                          </p:stCondLst>
                                        </p:cTn>
                                        <p:tgtEl>
                                          <p:spTgt spid="10"/>
                                        </p:tgtEl>
                                        <p:attrNameLst>
                                          <p:attrName>style.visibility</p:attrName>
                                        </p:attrNameLst>
                                      </p:cBhvr>
                                      <p:to>
                                        <p:strVal val="visible"/>
                                      </p:to>
                                    </p:set>
                                    <p:animEffect transition="in" filter="wipe(down)">
                                      <p:cBhvr>
                                        <p:cTn id="111" dur="290">
                                          <p:stCondLst>
                                            <p:cond delay="0"/>
                                          </p:stCondLst>
                                        </p:cTn>
                                        <p:tgtEl>
                                          <p:spTgt spid="10"/>
                                        </p:tgtEl>
                                      </p:cBhvr>
                                    </p:animEffect>
                                    <p:anim calcmode="lin" valueType="num">
                                      <p:cBhvr>
                                        <p:cTn id="112" dur="911"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13" dur="332"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14" dur="332" tmFilter="0, 0; 0.125,0.2665; 0.25,0.4; 0.375,0.465; 0.5,0.5;  0.625,0.535; 0.75,0.6; 0.875,0.7335; 1,1">
                                          <p:stCondLst>
                                            <p:cond delay="332"/>
                                          </p:stCondLst>
                                        </p:cTn>
                                        <p:tgtEl>
                                          <p:spTgt spid="10"/>
                                        </p:tgtEl>
                                        <p:attrNameLst>
                                          <p:attrName>ppt_y</p:attrName>
                                        </p:attrNameLst>
                                      </p:cBhvr>
                                      <p:tavLst>
                                        <p:tav tm="0" fmla="#ppt_y-sin(pi*$)/9">
                                          <p:val>
                                            <p:fltVal val="0"/>
                                          </p:val>
                                        </p:tav>
                                        <p:tav tm="100000">
                                          <p:val>
                                            <p:fltVal val="1"/>
                                          </p:val>
                                        </p:tav>
                                      </p:tavLst>
                                    </p:anim>
                                    <p:anim calcmode="lin" valueType="num">
                                      <p:cBhvr>
                                        <p:cTn id="115" dur="166" tmFilter="0, 0; 0.125,0.2665; 0.25,0.4; 0.375,0.465; 0.5,0.5;  0.625,0.535; 0.75,0.6; 0.875,0.7335; 1,1">
                                          <p:stCondLst>
                                            <p:cond delay="662"/>
                                          </p:stCondLst>
                                        </p:cTn>
                                        <p:tgtEl>
                                          <p:spTgt spid="10"/>
                                        </p:tgtEl>
                                        <p:attrNameLst>
                                          <p:attrName>ppt_y</p:attrName>
                                        </p:attrNameLst>
                                      </p:cBhvr>
                                      <p:tavLst>
                                        <p:tav tm="0" fmla="#ppt_y-sin(pi*$)/27">
                                          <p:val>
                                            <p:fltVal val="0"/>
                                          </p:val>
                                        </p:tav>
                                        <p:tav tm="100000">
                                          <p:val>
                                            <p:fltVal val="1"/>
                                          </p:val>
                                        </p:tav>
                                      </p:tavLst>
                                    </p:anim>
                                    <p:anim calcmode="lin" valueType="num">
                                      <p:cBhvr>
                                        <p:cTn id="116" dur="82" tmFilter="0, 0; 0.125,0.2665; 0.25,0.4; 0.375,0.465; 0.5,0.5;  0.625,0.535; 0.75,0.6; 0.875,0.7335; 1,1">
                                          <p:stCondLst>
                                            <p:cond delay="828"/>
                                          </p:stCondLst>
                                        </p:cTn>
                                        <p:tgtEl>
                                          <p:spTgt spid="10"/>
                                        </p:tgtEl>
                                        <p:attrNameLst>
                                          <p:attrName>ppt_y</p:attrName>
                                        </p:attrNameLst>
                                      </p:cBhvr>
                                      <p:tavLst>
                                        <p:tav tm="0" fmla="#ppt_y-sin(pi*$)/81">
                                          <p:val>
                                            <p:fltVal val="0"/>
                                          </p:val>
                                        </p:tav>
                                        <p:tav tm="100000">
                                          <p:val>
                                            <p:fltVal val="1"/>
                                          </p:val>
                                        </p:tav>
                                      </p:tavLst>
                                    </p:anim>
                                    <p:animScale>
                                      <p:cBhvr>
                                        <p:cTn id="117" dur="13">
                                          <p:stCondLst>
                                            <p:cond delay="325"/>
                                          </p:stCondLst>
                                        </p:cTn>
                                        <p:tgtEl>
                                          <p:spTgt spid="10"/>
                                        </p:tgtEl>
                                      </p:cBhvr>
                                      <p:to x="100000" y="60000"/>
                                    </p:animScale>
                                    <p:animScale>
                                      <p:cBhvr>
                                        <p:cTn id="118" dur="83" decel="50000">
                                          <p:stCondLst>
                                            <p:cond delay="338"/>
                                          </p:stCondLst>
                                        </p:cTn>
                                        <p:tgtEl>
                                          <p:spTgt spid="10"/>
                                        </p:tgtEl>
                                      </p:cBhvr>
                                      <p:to x="100000" y="100000"/>
                                    </p:animScale>
                                    <p:animScale>
                                      <p:cBhvr>
                                        <p:cTn id="119" dur="13">
                                          <p:stCondLst>
                                            <p:cond delay="656"/>
                                          </p:stCondLst>
                                        </p:cTn>
                                        <p:tgtEl>
                                          <p:spTgt spid="10"/>
                                        </p:tgtEl>
                                      </p:cBhvr>
                                      <p:to x="100000" y="80000"/>
                                    </p:animScale>
                                    <p:animScale>
                                      <p:cBhvr>
                                        <p:cTn id="120" dur="83" decel="50000">
                                          <p:stCondLst>
                                            <p:cond delay="669"/>
                                          </p:stCondLst>
                                        </p:cTn>
                                        <p:tgtEl>
                                          <p:spTgt spid="10"/>
                                        </p:tgtEl>
                                      </p:cBhvr>
                                      <p:to x="100000" y="100000"/>
                                    </p:animScale>
                                    <p:animScale>
                                      <p:cBhvr>
                                        <p:cTn id="121" dur="13">
                                          <p:stCondLst>
                                            <p:cond delay="821"/>
                                          </p:stCondLst>
                                        </p:cTn>
                                        <p:tgtEl>
                                          <p:spTgt spid="10"/>
                                        </p:tgtEl>
                                      </p:cBhvr>
                                      <p:to x="100000" y="90000"/>
                                    </p:animScale>
                                    <p:animScale>
                                      <p:cBhvr>
                                        <p:cTn id="122" dur="83" decel="50000">
                                          <p:stCondLst>
                                            <p:cond delay="834"/>
                                          </p:stCondLst>
                                        </p:cTn>
                                        <p:tgtEl>
                                          <p:spTgt spid="10"/>
                                        </p:tgtEl>
                                      </p:cBhvr>
                                      <p:to x="100000" y="100000"/>
                                    </p:animScale>
                                    <p:animScale>
                                      <p:cBhvr>
                                        <p:cTn id="123" dur="13">
                                          <p:stCondLst>
                                            <p:cond delay="904"/>
                                          </p:stCondLst>
                                        </p:cTn>
                                        <p:tgtEl>
                                          <p:spTgt spid="10"/>
                                        </p:tgtEl>
                                      </p:cBhvr>
                                      <p:to x="100000" y="95000"/>
                                    </p:animScale>
                                    <p:animScale>
                                      <p:cBhvr>
                                        <p:cTn id="124" dur="83" decel="50000">
                                          <p:stCondLst>
                                            <p:cond delay="917"/>
                                          </p:stCondLst>
                                        </p:cTn>
                                        <p:tgtEl>
                                          <p:spTgt spid="10"/>
                                        </p:tgtEl>
                                      </p:cBhvr>
                                      <p:to x="100000" y="100000"/>
                                    </p:animScale>
                                  </p:childTnLst>
                                </p:cTn>
                              </p:par>
                              <p:par>
                                <p:cTn id="125" presetID="26" presetClass="entr" presetSubtype="0" fill="hold" grpId="0" nodeType="withEffect">
                                  <p:stCondLst>
                                    <p:cond delay="18026"/>
                                  </p:stCondLst>
                                  <p:childTnLst>
                                    <p:set>
                                      <p:cBhvr>
                                        <p:cTn id="126" dur="1" fill="hold">
                                          <p:stCondLst>
                                            <p:cond delay="0"/>
                                          </p:stCondLst>
                                        </p:cTn>
                                        <p:tgtEl>
                                          <p:spTgt spid="41"/>
                                        </p:tgtEl>
                                        <p:attrNameLst>
                                          <p:attrName>style.visibility</p:attrName>
                                        </p:attrNameLst>
                                      </p:cBhvr>
                                      <p:to>
                                        <p:strVal val="visible"/>
                                      </p:to>
                                    </p:set>
                                    <p:animEffect transition="in" filter="wipe(down)">
                                      <p:cBhvr>
                                        <p:cTn id="127" dur="290">
                                          <p:stCondLst>
                                            <p:cond delay="0"/>
                                          </p:stCondLst>
                                        </p:cTn>
                                        <p:tgtEl>
                                          <p:spTgt spid="41"/>
                                        </p:tgtEl>
                                      </p:cBhvr>
                                    </p:animEffect>
                                    <p:anim calcmode="lin" valueType="num">
                                      <p:cBhvr>
                                        <p:cTn id="128" dur="911" tmFilter="0,0; 0.14,0.36; 0.43,0.73; 0.71,0.91; 1.0,1.0">
                                          <p:stCondLst>
                                            <p:cond delay="0"/>
                                          </p:stCondLst>
                                        </p:cTn>
                                        <p:tgtEl>
                                          <p:spTgt spid="41"/>
                                        </p:tgtEl>
                                        <p:attrNameLst>
                                          <p:attrName>ppt_x</p:attrName>
                                        </p:attrNameLst>
                                      </p:cBhvr>
                                      <p:tavLst>
                                        <p:tav tm="0">
                                          <p:val>
                                            <p:strVal val="#ppt_x-0.25"/>
                                          </p:val>
                                        </p:tav>
                                        <p:tav tm="100000">
                                          <p:val>
                                            <p:strVal val="#ppt_x"/>
                                          </p:val>
                                        </p:tav>
                                      </p:tavLst>
                                    </p:anim>
                                    <p:anim calcmode="lin" valueType="num">
                                      <p:cBhvr>
                                        <p:cTn id="129" dur="332" tmFilter="0.0,0.0; 0.25,0.07; 0.50,0.2; 0.75,0.467; 1.0,1.0">
                                          <p:stCondLst>
                                            <p:cond delay="0"/>
                                          </p:stCondLst>
                                        </p:cTn>
                                        <p:tgtEl>
                                          <p:spTgt spid="41"/>
                                        </p:tgtEl>
                                        <p:attrNameLst>
                                          <p:attrName>ppt_y</p:attrName>
                                        </p:attrNameLst>
                                      </p:cBhvr>
                                      <p:tavLst>
                                        <p:tav tm="0" fmla="#ppt_y-sin(pi*$)/3">
                                          <p:val>
                                            <p:fltVal val="0.5"/>
                                          </p:val>
                                        </p:tav>
                                        <p:tav tm="100000">
                                          <p:val>
                                            <p:fltVal val="1"/>
                                          </p:val>
                                        </p:tav>
                                      </p:tavLst>
                                    </p:anim>
                                    <p:anim calcmode="lin" valueType="num">
                                      <p:cBhvr>
                                        <p:cTn id="130" dur="332" tmFilter="0, 0; 0.125,0.2665; 0.25,0.4; 0.375,0.465; 0.5,0.5;  0.625,0.535; 0.75,0.6; 0.875,0.7335; 1,1">
                                          <p:stCondLst>
                                            <p:cond delay="332"/>
                                          </p:stCondLst>
                                        </p:cTn>
                                        <p:tgtEl>
                                          <p:spTgt spid="41"/>
                                        </p:tgtEl>
                                        <p:attrNameLst>
                                          <p:attrName>ppt_y</p:attrName>
                                        </p:attrNameLst>
                                      </p:cBhvr>
                                      <p:tavLst>
                                        <p:tav tm="0" fmla="#ppt_y-sin(pi*$)/9">
                                          <p:val>
                                            <p:fltVal val="0"/>
                                          </p:val>
                                        </p:tav>
                                        <p:tav tm="100000">
                                          <p:val>
                                            <p:fltVal val="1"/>
                                          </p:val>
                                        </p:tav>
                                      </p:tavLst>
                                    </p:anim>
                                    <p:anim calcmode="lin" valueType="num">
                                      <p:cBhvr>
                                        <p:cTn id="131" dur="166" tmFilter="0, 0; 0.125,0.2665; 0.25,0.4; 0.375,0.465; 0.5,0.5;  0.625,0.535; 0.75,0.6; 0.875,0.7335; 1,1">
                                          <p:stCondLst>
                                            <p:cond delay="662"/>
                                          </p:stCondLst>
                                        </p:cTn>
                                        <p:tgtEl>
                                          <p:spTgt spid="41"/>
                                        </p:tgtEl>
                                        <p:attrNameLst>
                                          <p:attrName>ppt_y</p:attrName>
                                        </p:attrNameLst>
                                      </p:cBhvr>
                                      <p:tavLst>
                                        <p:tav tm="0" fmla="#ppt_y-sin(pi*$)/27">
                                          <p:val>
                                            <p:fltVal val="0"/>
                                          </p:val>
                                        </p:tav>
                                        <p:tav tm="100000">
                                          <p:val>
                                            <p:fltVal val="1"/>
                                          </p:val>
                                        </p:tav>
                                      </p:tavLst>
                                    </p:anim>
                                    <p:anim calcmode="lin" valueType="num">
                                      <p:cBhvr>
                                        <p:cTn id="132" dur="82" tmFilter="0, 0; 0.125,0.2665; 0.25,0.4; 0.375,0.465; 0.5,0.5;  0.625,0.535; 0.75,0.6; 0.875,0.7335; 1,1">
                                          <p:stCondLst>
                                            <p:cond delay="828"/>
                                          </p:stCondLst>
                                        </p:cTn>
                                        <p:tgtEl>
                                          <p:spTgt spid="41"/>
                                        </p:tgtEl>
                                        <p:attrNameLst>
                                          <p:attrName>ppt_y</p:attrName>
                                        </p:attrNameLst>
                                      </p:cBhvr>
                                      <p:tavLst>
                                        <p:tav tm="0" fmla="#ppt_y-sin(pi*$)/81">
                                          <p:val>
                                            <p:fltVal val="0"/>
                                          </p:val>
                                        </p:tav>
                                        <p:tav tm="100000">
                                          <p:val>
                                            <p:fltVal val="1"/>
                                          </p:val>
                                        </p:tav>
                                      </p:tavLst>
                                    </p:anim>
                                    <p:animScale>
                                      <p:cBhvr>
                                        <p:cTn id="133" dur="13">
                                          <p:stCondLst>
                                            <p:cond delay="325"/>
                                          </p:stCondLst>
                                        </p:cTn>
                                        <p:tgtEl>
                                          <p:spTgt spid="41"/>
                                        </p:tgtEl>
                                      </p:cBhvr>
                                      <p:to x="100000" y="60000"/>
                                    </p:animScale>
                                    <p:animScale>
                                      <p:cBhvr>
                                        <p:cTn id="134" dur="83" decel="50000">
                                          <p:stCondLst>
                                            <p:cond delay="338"/>
                                          </p:stCondLst>
                                        </p:cTn>
                                        <p:tgtEl>
                                          <p:spTgt spid="41"/>
                                        </p:tgtEl>
                                      </p:cBhvr>
                                      <p:to x="100000" y="100000"/>
                                    </p:animScale>
                                    <p:animScale>
                                      <p:cBhvr>
                                        <p:cTn id="135" dur="13">
                                          <p:stCondLst>
                                            <p:cond delay="656"/>
                                          </p:stCondLst>
                                        </p:cTn>
                                        <p:tgtEl>
                                          <p:spTgt spid="41"/>
                                        </p:tgtEl>
                                      </p:cBhvr>
                                      <p:to x="100000" y="80000"/>
                                    </p:animScale>
                                    <p:animScale>
                                      <p:cBhvr>
                                        <p:cTn id="136" dur="83" decel="50000">
                                          <p:stCondLst>
                                            <p:cond delay="669"/>
                                          </p:stCondLst>
                                        </p:cTn>
                                        <p:tgtEl>
                                          <p:spTgt spid="41"/>
                                        </p:tgtEl>
                                      </p:cBhvr>
                                      <p:to x="100000" y="100000"/>
                                    </p:animScale>
                                    <p:animScale>
                                      <p:cBhvr>
                                        <p:cTn id="137" dur="13">
                                          <p:stCondLst>
                                            <p:cond delay="821"/>
                                          </p:stCondLst>
                                        </p:cTn>
                                        <p:tgtEl>
                                          <p:spTgt spid="41"/>
                                        </p:tgtEl>
                                      </p:cBhvr>
                                      <p:to x="100000" y="90000"/>
                                    </p:animScale>
                                    <p:animScale>
                                      <p:cBhvr>
                                        <p:cTn id="138" dur="83" decel="50000">
                                          <p:stCondLst>
                                            <p:cond delay="834"/>
                                          </p:stCondLst>
                                        </p:cTn>
                                        <p:tgtEl>
                                          <p:spTgt spid="41"/>
                                        </p:tgtEl>
                                      </p:cBhvr>
                                      <p:to x="100000" y="100000"/>
                                    </p:animScale>
                                    <p:animScale>
                                      <p:cBhvr>
                                        <p:cTn id="139" dur="13">
                                          <p:stCondLst>
                                            <p:cond delay="904"/>
                                          </p:stCondLst>
                                        </p:cTn>
                                        <p:tgtEl>
                                          <p:spTgt spid="41"/>
                                        </p:tgtEl>
                                      </p:cBhvr>
                                      <p:to x="100000" y="95000"/>
                                    </p:animScale>
                                    <p:animScale>
                                      <p:cBhvr>
                                        <p:cTn id="140" dur="83" decel="50000">
                                          <p:stCondLst>
                                            <p:cond delay="917"/>
                                          </p:stCondLst>
                                        </p:cTn>
                                        <p:tgtEl>
                                          <p:spTgt spid="41"/>
                                        </p:tgtEl>
                                      </p:cBhvr>
                                      <p:to x="100000" y="100000"/>
                                    </p:animScale>
                                  </p:childTnLst>
                                </p:cTn>
                              </p:par>
                            </p:childTnLst>
                          </p:cTn>
                        </p:par>
                        <p:par>
                          <p:cTn id="141" fill="hold">
                            <p:stCondLst>
                              <p:cond delay="76760"/>
                            </p:stCondLst>
                            <p:childTnLst>
                              <p:par>
                                <p:cTn id="142" presetID="1" presetClass="entr" presetSubtype="0" fill="hold" nodeType="afterEffect">
                                  <p:stCondLst>
                                    <p:cond delay="0"/>
                                  </p:stCondLst>
                                  <p:childTnLst>
                                    <p:set>
                                      <p:cBhvr>
                                        <p:cTn id="143" dur="1" fill="hold">
                                          <p:stCondLst>
                                            <p:cond delay="0"/>
                                          </p:stCondLst>
                                        </p:cTn>
                                        <p:tgtEl>
                                          <p:spTgt spid="46"/>
                                        </p:tgtEl>
                                        <p:attrNameLst>
                                          <p:attrName>style.visibility</p:attrName>
                                        </p:attrNameLst>
                                      </p:cBhvr>
                                      <p:to>
                                        <p:strVal val="visible"/>
                                      </p:to>
                                    </p:set>
                                  </p:childTnLst>
                                </p:cTn>
                              </p:par>
                            </p:childTnLst>
                          </p:cTn>
                        </p:par>
                        <p:par>
                          <p:cTn id="144" fill="hold">
                            <p:stCondLst>
                              <p:cond delay="76760"/>
                            </p:stCondLst>
                            <p:childTnLst>
                              <p:par>
                                <p:cTn id="145" presetID="1" presetClass="mediacall" presetSubtype="0" fill="hold" nodeType="afterEffect">
                                  <p:stCondLst>
                                    <p:cond delay="5000"/>
                                  </p:stCondLst>
                                  <p:childTnLst>
                                    <p:cmd type="call" cmd="playFrom(0.0)">
                                      <p:cBhvr>
                                        <p:cTn id="146" dur="18858" fill="hold"/>
                                        <p:tgtEl>
                                          <p:spTgt spid="117"/>
                                        </p:tgtEl>
                                      </p:cBhvr>
                                    </p:cmd>
                                  </p:childTnLst>
                                </p:cTn>
                              </p:par>
                              <p:par>
                                <p:cTn id="147" presetID="10" presetClass="entr" presetSubtype="0" fill="hold" nodeType="withEffect">
                                  <p:stCondLst>
                                    <p:cond delay="11240"/>
                                  </p:stCondLst>
                                  <p:childTnLst>
                                    <p:set>
                                      <p:cBhvr>
                                        <p:cTn id="148" dur="1" fill="hold">
                                          <p:stCondLst>
                                            <p:cond delay="0"/>
                                          </p:stCondLst>
                                        </p:cTn>
                                        <p:tgtEl>
                                          <p:spTgt spid="118"/>
                                        </p:tgtEl>
                                        <p:attrNameLst>
                                          <p:attrName>style.visibility</p:attrName>
                                        </p:attrNameLst>
                                      </p:cBhvr>
                                      <p:to>
                                        <p:strVal val="visible"/>
                                      </p:to>
                                    </p:set>
                                    <p:animEffect transition="in" filter="fade">
                                      <p:cBhvr>
                                        <p:cTn id="149" dur="11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50" fill="hold" display="0">
                  <p:stCondLst>
                    <p:cond delay="indefinite"/>
                  </p:stCondLst>
                  <p:endCondLst>
                    <p:cond evt="onStopAudio" delay="0">
                      <p:tgtEl>
                        <p:sldTgt/>
                      </p:tgtEl>
                    </p:cond>
                  </p:endCondLst>
                </p:cTn>
                <p:tgtEl>
                  <p:spTgt spid="47"/>
                </p:tgtEl>
              </p:cMediaNode>
            </p:audio>
            <p:audio>
              <p:cMediaNode vol="80000" showWhenStopped="0">
                <p:cTn id="151" fill="hold" display="0">
                  <p:stCondLst>
                    <p:cond delay="indefinite"/>
                  </p:stCondLst>
                  <p:endCondLst>
                    <p:cond evt="onStopAudio" delay="0">
                      <p:tgtEl>
                        <p:sldTgt/>
                      </p:tgtEl>
                    </p:cond>
                  </p:endCondLst>
                </p:cTn>
                <p:tgtEl>
                  <p:spTgt spid="115"/>
                </p:tgtEl>
              </p:cMediaNode>
            </p:audio>
            <p:audio>
              <p:cMediaNode vol="80000" showWhenStopped="0">
                <p:cTn id="152" fill="hold" display="0">
                  <p:stCondLst>
                    <p:cond delay="indefinite"/>
                  </p:stCondLst>
                  <p:endCondLst>
                    <p:cond evt="onStopAudio" delay="0">
                      <p:tgtEl>
                        <p:sldTgt/>
                      </p:tgtEl>
                    </p:cond>
                  </p:endCondLst>
                </p:cTn>
                <p:tgtEl>
                  <p:spTgt spid="116"/>
                </p:tgtEl>
              </p:cMediaNode>
            </p:audio>
            <p:audio>
              <p:cMediaNode vol="80000" showWhenStopped="0">
                <p:cTn id="153" fill="hold" display="0">
                  <p:stCondLst>
                    <p:cond delay="indefinite"/>
                  </p:stCondLst>
                  <p:endCondLst>
                    <p:cond evt="onStopAudio" delay="0">
                      <p:tgtEl>
                        <p:sldTgt/>
                      </p:tgtEl>
                    </p:cond>
                  </p:endCondLst>
                </p:cTn>
                <p:tgtEl>
                  <p:spTgt spid="117"/>
                </p:tgtEl>
              </p:cMediaNode>
            </p:audio>
          </p:childTnLst>
        </p:cTn>
      </p:par>
    </p:tnLst>
    <p:bldLst>
      <p:bldP spid="9"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3" name="Picture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9600" y="1356967"/>
            <a:ext cx="5918200" cy="4379468"/>
          </a:xfrm>
          <a:prstGeom prst="rect">
            <a:avLst/>
          </a:prstGeom>
        </p:spPr>
      </p:pic>
      <p:sp>
        <p:nvSpPr>
          <p:cNvPr id="92" name="Google Shape;92;p18"/>
          <p:cNvSpPr txBox="1">
            <a:spLocks noGrp="1"/>
          </p:cNvSpPr>
          <p:nvPr>
            <p:ph type="title"/>
          </p:nvPr>
        </p:nvSpPr>
        <p:spPr>
          <a:xfrm>
            <a:off x="330100" y="593367"/>
            <a:ext cx="11360800" cy="763600"/>
          </a:xfrm>
          <a:prstGeom prst="rect">
            <a:avLst/>
          </a:prstGeom>
        </p:spPr>
        <p:txBody>
          <a:bodyPr spcFirstLastPara="1" wrap="square" lIns="121900" tIns="121900" rIns="121900" bIns="121900" anchor="t" anchorCtr="0">
            <a:noAutofit/>
          </a:bodyPr>
          <a:lstStyle/>
          <a:p>
            <a:r>
              <a:rPr lang="en" dirty="0"/>
              <a:t>Data Sets &amp; Algorithms Cont.</a:t>
            </a:r>
            <a:endParaRPr dirty="0"/>
          </a:p>
        </p:txBody>
      </p:sp>
      <p:sp>
        <p:nvSpPr>
          <p:cNvPr id="9" name="Oval 8"/>
          <p:cNvSpPr/>
          <p:nvPr/>
        </p:nvSpPr>
        <p:spPr>
          <a:xfrm>
            <a:off x="863874" y="5440252"/>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sp>
        <p:nvSpPr>
          <p:cNvPr id="11" name="Oval 10"/>
          <p:cNvSpPr/>
          <p:nvPr/>
        </p:nvSpPr>
        <p:spPr>
          <a:xfrm>
            <a:off x="3909802" y="5503454"/>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12" name="Oval 11"/>
          <p:cNvSpPr/>
          <p:nvPr/>
        </p:nvSpPr>
        <p:spPr>
          <a:xfrm>
            <a:off x="5158541" y="41833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p:cNvSpPr/>
          <p:nvPr/>
        </p:nvSpPr>
        <p:spPr>
          <a:xfrm>
            <a:off x="1466486" y="514488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984930" y="4849516"/>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2503374" y="467280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p:cNvSpPr/>
          <p:nvPr/>
        </p:nvSpPr>
        <p:spPr>
          <a:xfrm>
            <a:off x="2992791" y="4462345"/>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7" name="Oval 16"/>
          <p:cNvSpPr/>
          <p:nvPr/>
        </p:nvSpPr>
        <p:spPr>
          <a:xfrm>
            <a:off x="3479732" y="46412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3780461" y="4462345"/>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9" name="Oval 18"/>
          <p:cNvSpPr/>
          <p:nvPr/>
        </p:nvSpPr>
        <p:spPr>
          <a:xfrm>
            <a:off x="5158541" y="451634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p:cNvSpPr/>
          <p:nvPr/>
        </p:nvSpPr>
        <p:spPr>
          <a:xfrm>
            <a:off x="4755159" y="4530730"/>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p:cNvSpPr/>
          <p:nvPr/>
        </p:nvSpPr>
        <p:spPr>
          <a:xfrm>
            <a:off x="4345231" y="4537091"/>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p:cNvSpPr/>
          <p:nvPr/>
        </p:nvSpPr>
        <p:spPr>
          <a:xfrm>
            <a:off x="5210950" y="317937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p:cNvSpPr/>
          <p:nvPr/>
        </p:nvSpPr>
        <p:spPr>
          <a:xfrm>
            <a:off x="5112708" y="3550971"/>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24" name="Oval 23"/>
          <p:cNvSpPr/>
          <p:nvPr/>
        </p:nvSpPr>
        <p:spPr>
          <a:xfrm>
            <a:off x="4972006" y="2928702"/>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p:cNvSpPr/>
          <p:nvPr/>
        </p:nvSpPr>
        <p:spPr>
          <a:xfrm>
            <a:off x="4646845" y="270594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p:cNvSpPr/>
          <p:nvPr/>
        </p:nvSpPr>
        <p:spPr>
          <a:xfrm>
            <a:off x="4852534" y="23064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p:cNvSpPr/>
          <p:nvPr/>
        </p:nvSpPr>
        <p:spPr>
          <a:xfrm>
            <a:off x="4436600" y="22456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p:cNvSpPr/>
          <p:nvPr/>
        </p:nvSpPr>
        <p:spPr>
          <a:xfrm>
            <a:off x="3058527" y="4998819"/>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p:cNvSpPr/>
          <p:nvPr/>
        </p:nvSpPr>
        <p:spPr>
          <a:xfrm>
            <a:off x="4096418" y="22456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p:cNvSpPr/>
          <p:nvPr/>
        </p:nvSpPr>
        <p:spPr>
          <a:xfrm>
            <a:off x="3662653" y="2306432"/>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p:cNvSpPr/>
          <p:nvPr/>
        </p:nvSpPr>
        <p:spPr>
          <a:xfrm>
            <a:off x="3216476" y="3511191"/>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p:cNvSpPr/>
          <p:nvPr/>
        </p:nvSpPr>
        <p:spPr>
          <a:xfrm>
            <a:off x="3216476" y="4252739"/>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p:cNvSpPr/>
          <p:nvPr/>
        </p:nvSpPr>
        <p:spPr>
          <a:xfrm>
            <a:off x="3227936" y="312156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p:cNvSpPr/>
          <p:nvPr/>
        </p:nvSpPr>
        <p:spPr>
          <a:xfrm>
            <a:off x="3087474" y="2199407"/>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35" name="Oval 34"/>
          <p:cNvSpPr/>
          <p:nvPr/>
        </p:nvSpPr>
        <p:spPr>
          <a:xfrm>
            <a:off x="3205517" y="27344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p:cNvSpPr/>
          <p:nvPr/>
        </p:nvSpPr>
        <p:spPr>
          <a:xfrm>
            <a:off x="3128795" y="3785686"/>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37" name="Oval 36"/>
          <p:cNvSpPr/>
          <p:nvPr/>
        </p:nvSpPr>
        <p:spPr>
          <a:xfrm>
            <a:off x="3516612" y="5116056"/>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p:cNvSpPr/>
          <p:nvPr/>
        </p:nvSpPr>
        <p:spPr>
          <a:xfrm>
            <a:off x="3977460" y="506950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p:cNvSpPr/>
          <p:nvPr/>
        </p:nvSpPr>
        <p:spPr>
          <a:xfrm>
            <a:off x="5112707" y="3563542"/>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40" name="Oval 39"/>
          <p:cNvSpPr/>
          <p:nvPr/>
        </p:nvSpPr>
        <p:spPr>
          <a:xfrm>
            <a:off x="3802863" y="446234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
        <p:nvSpPr>
          <p:cNvPr id="41" name="Oval 40"/>
          <p:cNvSpPr/>
          <p:nvPr/>
        </p:nvSpPr>
        <p:spPr>
          <a:xfrm>
            <a:off x="2992791" y="446735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0" name="Oval 9"/>
          <p:cNvSpPr/>
          <p:nvPr/>
        </p:nvSpPr>
        <p:spPr>
          <a:xfrm>
            <a:off x="3107274" y="220350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pic>
        <p:nvPicPr>
          <p:cNvPr id="5" name="Prior Research">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406400" y="145628"/>
            <a:ext cx="406400" cy="406400"/>
          </a:xfrm>
          <a:prstGeom prst="rect">
            <a:avLst/>
          </a:prstGeom>
        </p:spPr>
      </p:pic>
      <p:grpSp>
        <p:nvGrpSpPr>
          <p:cNvPr id="8" name="Group 7"/>
          <p:cNvGrpSpPr/>
          <p:nvPr/>
        </p:nvGrpSpPr>
        <p:grpSpPr>
          <a:xfrm>
            <a:off x="3331420" y="2807552"/>
            <a:ext cx="1660189" cy="934652"/>
            <a:chOff x="3331420" y="2807552"/>
            <a:chExt cx="1660189" cy="934652"/>
          </a:xfrm>
        </p:grpSpPr>
        <p:sp>
          <p:nvSpPr>
            <p:cNvPr id="6" name="Right Brace 5"/>
            <p:cNvSpPr/>
            <p:nvPr/>
          </p:nvSpPr>
          <p:spPr>
            <a:xfrm rot="6236344">
              <a:off x="3925586" y="2213386"/>
              <a:ext cx="226344" cy="1414676"/>
            </a:xfrm>
            <a:prstGeom prst="rightBrace">
              <a:avLst>
                <a:gd name="adj1" fmla="val 47172"/>
                <a:gd name="adj2" fmla="val 50000"/>
              </a:avLst>
            </a:prstGeom>
            <a:ln w="571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p:cNvSpPr txBox="1"/>
            <p:nvPr/>
          </p:nvSpPr>
          <p:spPr>
            <a:xfrm>
              <a:off x="3386276" y="3095873"/>
              <a:ext cx="1605333" cy="646331"/>
            </a:xfrm>
            <a:prstGeom prst="rect">
              <a:avLst/>
            </a:prstGeom>
            <a:solidFill>
              <a:srgbClr val="EEEEEE"/>
            </a:solidFill>
            <a:ln>
              <a:noFill/>
            </a:ln>
            <a:effectLst>
              <a:softEdge rad="12700"/>
            </a:effectLst>
          </p:spPr>
          <p:txBody>
            <a:bodyPr wrap="square" rtlCol="0">
              <a:spAutoFit/>
            </a:bodyPr>
            <a:lstStyle/>
            <a:p>
              <a:r>
                <a:rPr lang="en-US" dirty="0">
                  <a:solidFill>
                    <a:srgbClr val="FF0000"/>
                  </a:solidFill>
                </a:rPr>
                <a:t>Gap in space or time</a:t>
              </a:r>
            </a:p>
          </p:txBody>
        </p:sp>
      </p:grpSp>
      <p:grpSp>
        <p:nvGrpSpPr>
          <p:cNvPr id="4" name="Group 3"/>
          <p:cNvGrpSpPr/>
          <p:nvPr/>
        </p:nvGrpSpPr>
        <p:grpSpPr>
          <a:xfrm>
            <a:off x="609600" y="2007277"/>
            <a:ext cx="5752315" cy="3853890"/>
            <a:chOff x="6894227" y="1224839"/>
            <a:chExt cx="5752315" cy="3853890"/>
          </a:xfrm>
        </p:grpSpPr>
        <p:sp>
          <p:nvSpPr>
            <p:cNvPr id="2" name="Rectangle 1"/>
            <p:cNvSpPr/>
            <p:nvPr/>
          </p:nvSpPr>
          <p:spPr>
            <a:xfrm>
              <a:off x="6894227" y="1224839"/>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Bloc 1</a:t>
              </a:r>
            </a:p>
          </p:txBody>
        </p:sp>
        <p:sp>
          <p:nvSpPr>
            <p:cNvPr id="42" name="Rectangle 41"/>
            <p:cNvSpPr/>
            <p:nvPr/>
          </p:nvSpPr>
          <p:spPr>
            <a:xfrm>
              <a:off x="8813304" y="1224839"/>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solidFill>
                    <a:schemeClr val="tx1"/>
                  </a:solidFill>
                </a:rPr>
                <a:t>Bloc 2</a:t>
              </a:r>
            </a:p>
          </p:txBody>
        </p:sp>
        <p:sp>
          <p:nvSpPr>
            <p:cNvPr id="43" name="Rectangle 42"/>
            <p:cNvSpPr/>
            <p:nvPr/>
          </p:nvSpPr>
          <p:spPr>
            <a:xfrm>
              <a:off x="10735680" y="1227275"/>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solidFill>
                    <a:schemeClr val="tx1"/>
                  </a:solidFill>
                </a:rPr>
                <a:t>Bloc 3</a:t>
              </a:r>
            </a:p>
          </p:txBody>
        </p:sp>
        <p:sp>
          <p:nvSpPr>
            <p:cNvPr id="44" name="Rectangle 43"/>
            <p:cNvSpPr/>
            <p:nvPr/>
          </p:nvSpPr>
          <p:spPr>
            <a:xfrm>
              <a:off x="6894227" y="3153314"/>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solidFill>
                    <a:schemeClr val="tx1"/>
                  </a:solidFill>
                </a:rPr>
                <a:t>Bloc 4</a:t>
              </a:r>
            </a:p>
          </p:txBody>
        </p:sp>
        <p:sp>
          <p:nvSpPr>
            <p:cNvPr id="45" name="Rectangle 44"/>
            <p:cNvSpPr/>
            <p:nvPr/>
          </p:nvSpPr>
          <p:spPr>
            <a:xfrm>
              <a:off x="8798927" y="3153314"/>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solidFill>
                    <a:schemeClr val="tx1"/>
                  </a:solidFill>
                </a:rPr>
                <a:t>Block 5</a:t>
              </a:r>
            </a:p>
          </p:txBody>
        </p:sp>
        <p:sp>
          <p:nvSpPr>
            <p:cNvPr id="46" name="Rectangle 45"/>
            <p:cNvSpPr/>
            <p:nvPr/>
          </p:nvSpPr>
          <p:spPr>
            <a:xfrm>
              <a:off x="10720431" y="3153023"/>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solidFill>
                    <a:schemeClr val="tx1"/>
                  </a:solidFill>
                </a:rPr>
                <a:t>Bloc 6</a:t>
              </a:r>
            </a:p>
          </p:txBody>
        </p:sp>
      </p:grpSp>
      <p:pic>
        <p:nvPicPr>
          <p:cNvPr id="47" name="Picture 46"/>
          <p:cNvPicPr>
            <a:picLocks noChangeAspect="1"/>
          </p:cNvPicPr>
          <p:nvPr/>
        </p:nvPicPr>
        <p:blipFill>
          <a:blip r:embed="rId11"/>
          <a:stretch>
            <a:fillRect/>
          </a:stretch>
        </p:blipFill>
        <p:spPr>
          <a:xfrm>
            <a:off x="6807300" y="1386674"/>
            <a:ext cx="4766269" cy="1293014"/>
          </a:xfrm>
          <a:prstGeom prst="rect">
            <a:avLst/>
          </a:prstGeom>
        </p:spPr>
      </p:pic>
      <p:grpSp>
        <p:nvGrpSpPr>
          <p:cNvPr id="59" name="Group 58"/>
          <p:cNvGrpSpPr/>
          <p:nvPr/>
        </p:nvGrpSpPr>
        <p:grpSpPr>
          <a:xfrm>
            <a:off x="6645569" y="2838626"/>
            <a:ext cx="3629315" cy="3163608"/>
            <a:chOff x="6645569" y="2838626"/>
            <a:chExt cx="3629315" cy="3163608"/>
          </a:xfrm>
        </p:grpSpPr>
        <p:pic>
          <p:nvPicPr>
            <p:cNvPr id="50" name="Picture 49"/>
            <p:cNvPicPr>
              <a:picLocks noChangeAspect="1"/>
            </p:cNvPicPr>
            <p:nvPr/>
          </p:nvPicPr>
          <p:blipFill>
            <a:blip r:embed="rId12"/>
            <a:stretch>
              <a:fillRect/>
            </a:stretch>
          </p:blipFill>
          <p:spPr>
            <a:xfrm>
              <a:off x="6645569" y="4287474"/>
              <a:ext cx="2229161" cy="514422"/>
            </a:xfrm>
            <a:prstGeom prst="rect">
              <a:avLst/>
            </a:prstGeom>
          </p:spPr>
        </p:pic>
        <p:grpSp>
          <p:nvGrpSpPr>
            <p:cNvPr id="56" name="Group 55"/>
            <p:cNvGrpSpPr/>
            <p:nvPr/>
          </p:nvGrpSpPr>
          <p:grpSpPr>
            <a:xfrm>
              <a:off x="6807300" y="2838626"/>
              <a:ext cx="3467584" cy="3163608"/>
              <a:chOff x="6807300" y="2838626"/>
              <a:chExt cx="3467584" cy="3163608"/>
            </a:xfrm>
          </p:grpSpPr>
          <p:pic>
            <p:nvPicPr>
              <p:cNvPr id="48" name="Picture 47"/>
              <p:cNvPicPr>
                <a:picLocks noChangeAspect="1"/>
              </p:cNvPicPr>
              <p:nvPr/>
            </p:nvPicPr>
            <p:blipFill>
              <a:blip r:embed="rId13"/>
              <a:stretch>
                <a:fillRect/>
              </a:stretch>
            </p:blipFill>
            <p:spPr>
              <a:xfrm>
                <a:off x="6807300" y="3511191"/>
                <a:ext cx="3467584" cy="447737"/>
              </a:xfrm>
              <a:prstGeom prst="rect">
                <a:avLst/>
              </a:prstGeom>
            </p:spPr>
          </p:pic>
          <p:pic>
            <p:nvPicPr>
              <p:cNvPr id="49" name="Picture 48"/>
              <p:cNvPicPr>
                <a:picLocks noChangeAspect="1"/>
              </p:cNvPicPr>
              <p:nvPr/>
            </p:nvPicPr>
            <p:blipFill>
              <a:blip r:embed="rId14"/>
              <a:stretch>
                <a:fillRect/>
              </a:stretch>
            </p:blipFill>
            <p:spPr>
              <a:xfrm>
                <a:off x="6875032" y="3871037"/>
                <a:ext cx="3143689" cy="485843"/>
              </a:xfrm>
              <a:prstGeom prst="rect">
                <a:avLst/>
              </a:prstGeom>
            </p:spPr>
          </p:pic>
          <p:pic>
            <p:nvPicPr>
              <p:cNvPr id="51" name="Picture 50"/>
              <p:cNvPicPr>
                <a:picLocks noChangeAspect="1"/>
              </p:cNvPicPr>
              <p:nvPr/>
            </p:nvPicPr>
            <p:blipFill>
              <a:blip r:embed="rId15"/>
              <a:stretch>
                <a:fillRect/>
              </a:stretch>
            </p:blipFill>
            <p:spPr>
              <a:xfrm>
                <a:off x="6869585" y="4801896"/>
                <a:ext cx="1714739" cy="457264"/>
              </a:xfrm>
              <a:prstGeom prst="rect">
                <a:avLst/>
              </a:prstGeom>
            </p:spPr>
          </p:pic>
          <p:pic>
            <p:nvPicPr>
              <p:cNvPr id="52" name="Picture 51"/>
              <p:cNvPicPr>
                <a:picLocks noChangeAspect="1"/>
              </p:cNvPicPr>
              <p:nvPr/>
            </p:nvPicPr>
            <p:blipFill>
              <a:blip r:embed="rId16"/>
              <a:stretch>
                <a:fillRect/>
              </a:stretch>
            </p:blipFill>
            <p:spPr>
              <a:xfrm>
                <a:off x="6869585" y="5221075"/>
                <a:ext cx="2686425" cy="409632"/>
              </a:xfrm>
              <a:prstGeom prst="rect">
                <a:avLst/>
              </a:prstGeom>
            </p:spPr>
          </p:pic>
          <p:pic>
            <p:nvPicPr>
              <p:cNvPr id="53" name="Picture 52"/>
              <p:cNvPicPr>
                <a:picLocks noChangeAspect="1"/>
              </p:cNvPicPr>
              <p:nvPr/>
            </p:nvPicPr>
            <p:blipFill>
              <a:blip r:embed="rId17"/>
              <a:stretch>
                <a:fillRect/>
              </a:stretch>
            </p:blipFill>
            <p:spPr>
              <a:xfrm>
                <a:off x="6869585" y="5630707"/>
                <a:ext cx="2648320" cy="371527"/>
              </a:xfrm>
              <a:prstGeom prst="rect">
                <a:avLst/>
              </a:prstGeom>
            </p:spPr>
          </p:pic>
          <p:pic>
            <p:nvPicPr>
              <p:cNvPr id="54" name="Picture 53"/>
              <p:cNvPicPr>
                <a:picLocks noChangeAspect="1"/>
              </p:cNvPicPr>
              <p:nvPr/>
            </p:nvPicPr>
            <p:blipFill>
              <a:blip r:embed="rId18"/>
              <a:stretch>
                <a:fillRect/>
              </a:stretch>
            </p:blipFill>
            <p:spPr>
              <a:xfrm>
                <a:off x="6893564" y="3153910"/>
                <a:ext cx="1810003" cy="409632"/>
              </a:xfrm>
              <a:prstGeom prst="rect">
                <a:avLst/>
              </a:prstGeom>
            </p:spPr>
          </p:pic>
          <p:sp>
            <p:nvSpPr>
              <p:cNvPr id="55" name="TextBox 54"/>
              <p:cNvSpPr txBox="1"/>
              <p:nvPr/>
            </p:nvSpPr>
            <p:spPr>
              <a:xfrm>
                <a:off x="6807300" y="2838626"/>
                <a:ext cx="2772076" cy="369332"/>
              </a:xfrm>
              <a:prstGeom prst="rect">
                <a:avLst/>
              </a:prstGeom>
              <a:noFill/>
            </p:spPr>
            <p:txBody>
              <a:bodyPr wrap="square" rtlCol="0">
                <a:spAutoFit/>
              </a:bodyPr>
              <a:lstStyle/>
              <a:p>
                <a:r>
                  <a:rPr lang="en-US" dirty="0"/>
                  <a:t>Similarity Scores:</a:t>
                </a:r>
              </a:p>
            </p:txBody>
          </p:sp>
        </p:grpSp>
      </p:grpSp>
      <p:pic>
        <p:nvPicPr>
          <p:cNvPr id="57" name="Blocing">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892903" y="157260"/>
            <a:ext cx="406400" cy="406400"/>
          </a:xfrm>
          <a:prstGeom prst="rect">
            <a:avLst/>
          </a:prstGeom>
        </p:spPr>
      </p:pic>
      <p:pic>
        <p:nvPicPr>
          <p:cNvPr id="58" name="Matched ISP">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1392240" y="157260"/>
            <a:ext cx="406400" cy="406400"/>
          </a:xfrm>
          <a:prstGeom prst="rect">
            <a:avLst/>
          </a:prstGeom>
        </p:spPr>
      </p:pic>
    </p:spTree>
    <p:extLst>
      <p:ext uri="{BB962C8B-B14F-4D97-AF65-F5344CB8AC3E}">
        <p14:creationId xmlns:p14="http://schemas.microsoft.com/office/powerpoint/2010/main" val="247755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753" fill="hold"/>
                                        <p:tgtEl>
                                          <p:spTgt spid="5"/>
                                        </p:tgtEl>
                                      </p:cBhvr>
                                    </p:cmd>
                                  </p:childTnLst>
                                </p:cTn>
                              </p:par>
                              <p:par>
                                <p:cTn id="7" presetID="42" presetClass="path" presetSubtype="0" accel="50000" decel="50000" fill="hold" grpId="0" nodeType="withEffect">
                                  <p:stCondLst>
                                    <p:cond delay="20000"/>
                                  </p:stCondLst>
                                  <p:childTnLst>
                                    <p:animMotion origin="layout" path="M 4.16667E-7 -1.48148E-6 L -0.01784 -0.1081 " pathEditMode="relative" rAng="0" ptsTypes="AA">
                                      <p:cBhvr>
                                        <p:cTn id="8" dur="2000" fill="hold"/>
                                        <p:tgtEl>
                                          <p:spTgt spid="39"/>
                                        </p:tgtEl>
                                        <p:attrNameLst>
                                          <p:attrName>ppt_x</p:attrName>
                                          <p:attrName>ppt_y</p:attrName>
                                        </p:attrNameLst>
                                      </p:cBhvr>
                                      <p:rCtr x="-898" y="-5417"/>
                                    </p:animMotion>
                                  </p:childTnLst>
                                </p:cTn>
                              </p:par>
                              <p:par>
                                <p:cTn id="9" presetID="42" presetClass="path" presetSubtype="0" accel="50000" decel="50000" fill="hold" grpId="0" nodeType="withEffect">
                                  <p:stCondLst>
                                    <p:cond delay="22400"/>
                                  </p:stCondLst>
                                  <p:childTnLst>
                                    <p:animMotion origin="layout" path="M 3.75E-6 -1.85185E-6 L 0.11731 0.05463 " pathEditMode="relative" rAng="0" ptsTypes="AA">
                                      <p:cBhvr>
                                        <p:cTn id="10" dur="2000" fill="hold"/>
                                        <p:tgtEl>
                                          <p:spTgt spid="10"/>
                                        </p:tgtEl>
                                        <p:attrNameLst>
                                          <p:attrName>ppt_x</p:attrName>
                                          <p:attrName>ppt_y</p:attrName>
                                        </p:attrNameLst>
                                      </p:cBhvr>
                                      <p:rCtr x="5859" y="2731"/>
                                    </p:animMotion>
                                  </p:childTnLst>
                                </p:cTn>
                              </p:par>
                              <p:par>
                                <p:cTn id="11" presetID="10" presetClass="exit" presetSubtype="0" fill="hold" grpId="0" nodeType="withEffect">
                                  <p:stCondLst>
                                    <p:cond delay="24600"/>
                                  </p:stCondLst>
                                  <p:childTnLst>
                                    <p:animEffect transition="out" filter="fade">
                                      <p:cBhvr>
                                        <p:cTn id="12" dur="1200"/>
                                        <p:tgtEl>
                                          <p:spTgt spid="41"/>
                                        </p:tgtEl>
                                      </p:cBhvr>
                                    </p:animEffect>
                                    <p:set>
                                      <p:cBhvr>
                                        <p:cTn id="13" dur="1" fill="hold">
                                          <p:stCondLst>
                                            <p:cond delay="1199"/>
                                          </p:stCondLst>
                                        </p:cTn>
                                        <p:tgtEl>
                                          <p:spTgt spid="41"/>
                                        </p:tgtEl>
                                        <p:attrNameLst>
                                          <p:attrName>style.visibility</p:attrName>
                                        </p:attrNameLst>
                                      </p:cBhvr>
                                      <p:to>
                                        <p:strVal val="hidden"/>
                                      </p:to>
                                    </p:set>
                                  </p:childTnLst>
                                </p:cTn>
                              </p:par>
                              <p:par>
                                <p:cTn id="14" presetID="42" presetClass="path" presetSubtype="0" accel="50000" decel="50000" fill="hold" grpId="0" nodeType="withEffect">
                                  <p:stCondLst>
                                    <p:cond delay="26100"/>
                                  </p:stCondLst>
                                  <p:childTnLst>
                                    <p:animMotion origin="layout" path="M 2.29167E-6 1.11022E-16 L 0.04674 0.05787 " pathEditMode="relative" rAng="0" ptsTypes="AA">
                                      <p:cBhvr>
                                        <p:cTn id="15" dur="2000" fill="hold"/>
                                        <p:tgtEl>
                                          <p:spTgt spid="40"/>
                                        </p:tgtEl>
                                        <p:attrNameLst>
                                          <p:attrName>ppt_x</p:attrName>
                                          <p:attrName>ppt_y</p:attrName>
                                        </p:attrNameLst>
                                      </p:cBhvr>
                                      <p:rCtr x="2331" y="2894"/>
                                    </p:animMotion>
                                  </p:childTnLst>
                                </p:cTn>
                              </p:par>
                              <p:par>
                                <p:cTn id="16" presetID="1" presetClass="entr" presetSubtype="0" fill="hold" nodeType="withEffect">
                                  <p:stCondLst>
                                    <p:cond delay="28300"/>
                                  </p:stCondLst>
                                  <p:childTnLst>
                                    <p:set>
                                      <p:cBhvr>
                                        <p:cTn id="17" dur="1" fill="hold">
                                          <p:stCondLst>
                                            <p:cond delay="0"/>
                                          </p:stCondLst>
                                        </p:cTn>
                                        <p:tgtEl>
                                          <p:spTgt spid="8"/>
                                        </p:tgtEl>
                                        <p:attrNameLst>
                                          <p:attrName>style.visibility</p:attrName>
                                        </p:attrNameLst>
                                      </p:cBhvr>
                                      <p:to>
                                        <p:strVal val="visible"/>
                                      </p:to>
                                    </p:set>
                                  </p:childTnLst>
                                </p:cTn>
                              </p:par>
                            </p:childTnLst>
                          </p:cTn>
                        </p:par>
                        <p:par>
                          <p:cTn id="18" fill="hold">
                            <p:stCondLst>
                              <p:cond delay="41753"/>
                            </p:stCondLst>
                            <p:childTnLst>
                              <p:par>
                                <p:cTn id="19" presetID="1" presetClass="exit" presetSubtype="0" fill="hold" nodeType="afterEffect">
                                  <p:stCondLst>
                                    <p:cond delay="0"/>
                                  </p:stCondLst>
                                  <p:childTnLst>
                                    <p:set>
                                      <p:cBhvr>
                                        <p:cTn id="20" dur="1" fill="hold">
                                          <p:stCondLst>
                                            <p:cond delay="0"/>
                                          </p:stCondLst>
                                        </p:cTn>
                                        <p:tgtEl>
                                          <p:spTgt spid="8"/>
                                        </p:tgtEl>
                                        <p:attrNameLst>
                                          <p:attrName>style.visibility</p:attrName>
                                        </p:attrNameLst>
                                      </p:cBhvr>
                                      <p:to>
                                        <p:strVal val="hidden"/>
                                      </p:to>
                                    </p:set>
                                  </p:childTnLst>
                                </p:cTn>
                              </p:par>
                            </p:childTnLst>
                          </p:cTn>
                        </p:par>
                        <p:par>
                          <p:cTn id="21" fill="hold">
                            <p:stCondLst>
                              <p:cond delay="41753"/>
                            </p:stCondLst>
                            <p:childTnLst>
                              <p:par>
                                <p:cTn id="22" presetID="1" presetClass="mediacall" presetSubtype="0" fill="hold" nodeType="afterEffect">
                                  <p:stCondLst>
                                    <p:cond delay="0"/>
                                  </p:stCondLst>
                                  <p:childTnLst>
                                    <p:cmd type="call" cmd="playFrom(0.0)">
                                      <p:cBhvr>
                                        <p:cTn id="23" dur="40973" fill="hold"/>
                                        <p:tgtEl>
                                          <p:spTgt spid="57"/>
                                        </p:tgtEl>
                                      </p:cBhvr>
                                    </p:cmd>
                                  </p:childTnLst>
                                </p:cTn>
                              </p:par>
                              <p:par>
                                <p:cTn id="24" presetID="10" presetClass="entr" presetSubtype="0" fill="hold" nodeType="withEffect">
                                  <p:stCondLst>
                                    <p:cond delay="6347"/>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par>
                          <p:cTn id="27" fill="hold">
                            <p:stCondLst>
                              <p:cond delay="82726"/>
                            </p:stCondLst>
                            <p:childTnLst>
                              <p:par>
                                <p:cTn id="28" presetID="1" presetClass="mediacall" presetSubtype="0" fill="hold" nodeType="afterEffect">
                                  <p:stCondLst>
                                    <p:cond delay="0"/>
                                  </p:stCondLst>
                                  <p:childTnLst>
                                    <p:cmd type="call" cmd="playFrom(0.0)">
                                      <p:cBhvr>
                                        <p:cTn id="29" dur="42078" fill="hold"/>
                                        <p:tgtEl>
                                          <p:spTgt spid="58"/>
                                        </p:tgtEl>
                                      </p:cBhvr>
                                    </p:cmd>
                                  </p:childTnLst>
                                </p:cTn>
                              </p:par>
                              <p:par>
                                <p:cTn id="30" presetID="1" presetClass="entr" presetSubtype="0" fill="hold" nodeType="withEffect">
                                  <p:stCondLst>
                                    <p:cond delay="6774"/>
                                  </p:stCondLst>
                                  <p:childTnLst>
                                    <p:set>
                                      <p:cBhvr>
                                        <p:cTn id="31" dur="1" fill="hold">
                                          <p:stCondLst>
                                            <p:cond delay="0"/>
                                          </p:stCondLst>
                                        </p:cTn>
                                        <p:tgtEl>
                                          <p:spTgt spid="47"/>
                                        </p:tgtEl>
                                        <p:attrNameLst>
                                          <p:attrName>style.visibility</p:attrName>
                                        </p:attrNameLst>
                                      </p:cBhvr>
                                      <p:to>
                                        <p:strVal val="visible"/>
                                      </p:to>
                                    </p:set>
                                  </p:childTnLst>
                                </p:cTn>
                              </p:par>
                              <p:par>
                                <p:cTn id="32" presetID="1" presetClass="entr" presetSubtype="0" fill="hold" nodeType="withEffect">
                                  <p:stCondLst>
                                    <p:cond delay="23274"/>
                                  </p:stCondLst>
                                  <p:childTnLst>
                                    <p:set>
                                      <p:cBhvr>
                                        <p:cTn id="33"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4" fill="hold" display="0">
                  <p:stCondLst>
                    <p:cond delay="indefinite"/>
                  </p:stCondLst>
                  <p:endCondLst>
                    <p:cond evt="onStopAudio" delay="0">
                      <p:tgtEl>
                        <p:sldTgt/>
                      </p:tgtEl>
                    </p:cond>
                  </p:endCondLst>
                </p:cTn>
                <p:tgtEl>
                  <p:spTgt spid="5"/>
                </p:tgtEl>
              </p:cMediaNode>
            </p:audio>
            <p:audio>
              <p:cMediaNode vol="80000" showWhenStopped="0">
                <p:cTn id="35" fill="hold" display="0">
                  <p:stCondLst>
                    <p:cond delay="indefinite"/>
                  </p:stCondLst>
                  <p:endCondLst>
                    <p:cond evt="onStopAudio" delay="0">
                      <p:tgtEl>
                        <p:sldTgt/>
                      </p:tgtEl>
                    </p:cond>
                  </p:endCondLst>
                </p:cTn>
                <p:tgtEl>
                  <p:spTgt spid="57"/>
                </p:tgtEl>
              </p:cMediaNode>
            </p:audio>
            <p:audio>
              <p:cMediaNode vol="80000" showWhenStopped="0">
                <p:cTn id="36" fill="hold" display="0">
                  <p:stCondLst>
                    <p:cond delay="indefinite"/>
                  </p:stCondLst>
                  <p:endCondLst>
                    <p:cond evt="onStopAudio" delay="0">
                      <p:tgtEl>
                        <p:sldTgt/>
                      </p:tgtEl>
                    </p:cond>
                  </p:endCondLst>
                </p:cTn>
                <p:tgtEl>
                  <p:spTgt spid="58"/>
                </p:tgtEl>
              </p:cMediaNode>
            </p:audio>
          </p:childTnLst>
        </p:cTn>
      </p:par>
    </p:tnLst>
    <p:bldLst>
      <p:bldP spid="39" grpId="0" animBg="1"/>
      <p:bldP spid="40" grpId="0" animBg="1"/>
      <p:bldP spid="41"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4" name="Picture 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410427" y="-241164"/>
            <a:ext cx="4715950" cy="3254691"/>
          </a:xfrm>
          <a:prstGeom prst="rect">
            <a:avLst/>
          </a:prstGeom>
        </p:spPr>
      </p:pic>
      <p:sp>
        <p:nvSpPr>
          <p:cNvPr id="81" name="Google Shape;81;p17"/>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dirty="0"/>
              <a:t>Gaussian Mixed Model &amp; Markov</a:t>
            </a:r>
            <a:endParaRPr dirty="0"/>
          </a:p>
        </p:txBody>
      </p:sp>
      <p:sp>
        <p:nvSpPr>
          <p:cNvPr id="82" name="Google Shape;82;p17"/>
          <p:cNvSpPr txBox="1">
            <a:spLocks noGrp="1"/>
          </p:cNvSpPr>
          <p:nvPr>
            <p:ph type="body" idx="1"/>
          </p:nvPr>
        </p:nvSpPr>
        <p:spPr>
          <a:xfrm>
            <a:off x="415600" y="1536633"/>
            <a:ext cx="11360800" cy="4555200"/>
          </a:xfrm>
          <a:prstGeom prst="rect">
            <a:avLst/>
          </a:prstGeom>
        </p:spPr>
        <p:txBody>
          <a:bodyPr spcFirstLastPara="1" wrap="square" lIns="121900" tIns="121900" rIns="121900" bIns="121900" anchor="t" anchorCtr="0">
            <a:noAutofit/>
          </a:bodyPr>
          <a:lstStyle/>
          <a:p>
            <a:pPr marL="0" indent="0">
              <a:spcBef>
                <a:spcPts val="2133"/>
              </a:spcBef>
              <a:buNone/>
            </a:pPr>
            <a:endParaRPr dirty="0">
              <a:highlight>
                <a:srgbClr val="FFFF00"/>
              </a:highlight>
            </a:endParaRPr>
          </a:p>
          <a:p>
            <a:pPr marL="0" indent="0">
              <a:spcBef>
                <a:spcPts val="2133"/>
              </a:spcBef>
              <a:buNone/>
            </a:pPr>
            <a:endParaRPr dirty="0">
              <a:highlight>
                <a:srgbClr val="FFFF00"/>
              </a:highlight>
            </a:endParaRPr>
          </a:p>
          <a:p>
            <a:pPr marL="0" indent="0">
              <a:spcBef>
                <a:spcPts val="2133"/>
              </a:spcBef>
              <a:buNone/>
            </a:pPr>
            <a:endParaRPr dirty="0">
              <a:highlight>
                <a:srgbClr val="FFFF00"/>
              </a:highlight>
            </a:endParaRPr>
          </a:p>
          <a:p>
            <a:pPr marL="0" indent="0">
              <a:spcBef>
                <a:spcPts val="2133"/>
              </a:spcBef>
              <a:spcAft>
                <a:spcPts val="2133"/>
              </a:spcAft>
              <a:buNone/>
            </a:pPr>
            <a:endParaRPr dirty="0">
              <a:highlight>
                <a:srgbClr val="FFFF00"/>
              </a:highlight>
            </a:endParaRPr>
          </a:p>
        </p:txBody>
      </p:sp>
      <p:pic>
        <p:nvPicPr>
          <p:cNvPr id="83" name="Google Shape;83;p17"/>
          <p:cNvPicPr preferRelativeResize="0"/>
          <p:nvPr/>
        </p:nvPicPr>
        <p:blipFill>
          <a:blip r:embed="rId12">
            <a:alphaModFix/>
          </a:blip>
          <a:stretch>
            <a:fillRect/>
          </a:stretch>
        </p:blipFill>
        <p:spPr>
          <a:xfrm>
            <a:off x="6325783" y="3231943"/>
            <a:ext cx="5220833" cy="2314967"/>
          </a:xfrm>
          <a:prstGeom prst="rect">
            <a:avLst/>
          </a:prstGeom>
          <a:noFill/>
          <a:ln>
            <a:noFill/>
          </a:ln>
        </p:spPr>
      </p:pic>
      <p:grpSp>
        <p:nvGrpSpPr>
          <p:cNvPr id="2" name="Group 1"/>
          <p:cNvGrpSpPr/>
          <p:nvPr/>
        </p:nvGrpSpPr>
        <p:grpSpPr>
          <a:xfrm>
            <a:off x="446801" y="1390667"/>
            <a:ext cx="5777667" cy="2720801"/>
            <a:chOff x="5758500" y="2143133"/>
            <a:chExt cx="5777667" cy="2720801"/>
          </a:xfrm>
        </p:grpSpPr>
        <p:pic>
          <p:nvPicPr>
            <p:cNvPr id="84" name="Google Shape;84;p17"/>
            <p:cNvPicPr preferRelativeResize="0"/>
            <p:nvPr/>
          </p:nvPicPr>
          <p:blipFill>
            <a:blip r:embed="rId13">
              <a:alphaModFix/>
            </a:blip>
            <a:stretch>
              <a:fillRect/>
            </a:stretch>
          </p:blipFill>
          <p:spPr>
            <a:xfrm>
              <a:off x="5758500" y="2415299"/>
              <a:ext cx="3674433" cy="1215133"/>
            </a:xfrm>
            <a:prstGeom prst="rect">
              <a:avLst/>
            </a:prstGeom>
            <a:noFill/>
            <a:ln>
              <a:noFill/>
            </a:ln>
          </p:spPr>
        </p:pic>
        <p:pic>
          <p:nvPicPr>
            <p:cNvPr id="85" name="Google Shape;85;p17"/>
            <p:cNvPicPr preferRelativeResize="0"/>
            <p:nvPr/>
          </p:nvPicPr>
          <p:blipFill>
            <a:blip r:embed="rId14">
              <a:alphaModFix/>
            </a:blip>
            <a:stretch>
              <a:fillRect/>
            </a:stretch>
          </p:blipFill>
          <p:spPr>
            <a:xfrm>
              <a:off x="5758500" y="3875034"/>
              <a:ext cx="5777667" cy="988900"/>
            </a:xfrm>
            <a:prstGeom prst="rect">
              <a:avLst/>
            </a:prstGeom>
            <a:noFill/>
            <a:ln>
              <a:noFill/>
            </a:ln>
          </p:spPr>
        </p:pic>
        <p:sp>
          <p:nvSpPr>
            <p:cNvPr id="86" name="Google Shape;86;p17"/>
            <p:cNvSpPr txBox="1"/>
            <p:nvPr/>
          </p:nvSpPr>
          <p:spPr>
            <a:xfrm>
              <a:off x="5814400" y="2143133"/>
              <a:ext cx="3354400" cy="503200"/>
            </a:xfrm>
            <a:prstGeom prst="rect">
              <a:avLst/>
            </a:prstGeom>
            <a:noFill/>
            <a:ln>
              <a:noFill/>
            </a:ln>
          </p:spPr>
          <p:txBody>
            <a:bodyPr spcFirstLastPara="1" wrap="square" lIns="121900" tIns="121900" rIns="121900" bIns="121900" anchor="t" anchorCtr="0">
              <a:noAutofit/>
            </a:bodyPr>
            <a:lstStyle/>
            <a:p>
              <a:pPr>
                <a:buClr>
                  <a:srgbClr val="000000"/>
                </a:buClr>
                <a:buFont typeface="Arial"/>
                <a:buNone/>
              </a:pPr>
              <a:r>
                <a:rPr lang="en" sz="1867" kern="0" dirty="0">
                  <a:solidFill>
                    <a:srgbClr val="000000"/>
                  </a:solidFill>
                  <a:latin typeface="Open Sans"/>
                  <a:ea typeface="Open Sans"/>
                  <a:cs typeface="Open Sans"/>
                  <a:sym typeface="Open Sans"/>
                </a:rPr>
                <a:t>Temporal Mismatches:</a:t>
              </a:r>
              <a:endParaRPr sz="1867" kern="0" dirty="0">
                <a:solidFill>
                  <a:srgbClr val="000000"/>
                </a:solidFill>
                <a:latin typeface="Open Sans"/>
                <a:ea typeface="Open Sans"/>
                <a:cs typeface="Open Sans"/>
                <a:sym typeface="Open Sans"/>
              </a:endParaRPr>
            </a:p>
          </p:txBody>
        </p:sp>
        <p:sp>
          <p:nvSpPr>
            <p:cNvPr id="87" name="Google Shape;87;p17"/>
            <p:cNvSpPr txBox="1"/>
            <p:nvPr/>
          </p:nvSpPr>
          <p:spPr>
            <a:xfrm>
              <a:off x="5918517" y="3562633"/>
              <a:ext cx="3354400" cy="503200"/>
            </a:xfrm>
            <a:prstGeom prst="rect">
              <a:avLst/>
            </a:prstGeom>
            <a:noFill/>
            <a:ln>
              <a:noFill/>
            </a:ln>
          </p:spPr>
          <p:txBody>
            <a:bodyPr spcFirstLastPara="1" wrap="square" lIns="121900" tIns="121900" rIns="121900" bIns="121900" anchor="t" anchorCtr="0">
              <a:noAutofit/>
            </a:bodyPr>
            <a:lstStyle/>
            <a:p>
              <a:pPr>
                <a:buClr>
                  <a:srgbClr val="000000"/>
                </a:buClr>
                <a:buFont typeface="Arial"/>
                <a:buNone/>
              </a:pPr>
              <a:r>
                <a:rPr lang="en" sz="1867" kern="0">
                  <a:solidFill>
                    <a:srgbClr val="000000"/>
                  </a:solidFill>
                  <a:latin typeface="Open Sans"/>
                  <a:ea typeface="Open Sans"/>
                  <a:cs typeface="Open Sans"/>
                  <a:sym typeface="Open Sans"/>
                </a:rPr>
                <a:t>Similarity Score:</a:t>
              </a:r>
              <a:endParaRPr sz="1867" kern="0">
                <a:solidFill>
                  <a:srgbClr val="000000"/>
                </a:solidFill>
                <a:latin typeface="Open Sans"/>
                <a:ea typeface="Open Sans"/>
                <a:cs typeface="Open Sans"/>
                <a:sym typeface="Open Sans"/>
              </a:endParaRPr>
            </a:p>
          </p:txBody>
        </p:sp>
      </p:grpSp>
      <p:sp>
        <p:nvSpPr>
          <p:cNvPr id="12" name="Oval 11"/>
          <p:cNvSpPr/>
          <p:nvPr/>
        </p:nvSpPr>
        <p:spPr>
          <a:xfrm>
            <a:off x="8550687" y="2320180"/>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grpSp>
        <p:nvGrpSpPr>
          <p:cNvPr id="24" name="Group 23"/>
          <p:cNvGrpSpPr/>
          <p:nvPr/>
        </p:nvGrpSpPr>
        <p:grpSpPr>
          <a:xfrm>
            <a:off x="6936063" y="1976201"/>
            <a:ext cx="3782538" cy="447778"/>
            <a:chOff x="6936063" y="1976201"/>
            <a:chExt cx="3782538" cy="447778"/>
          </a:xfrm>
        </p:grpSpPr>
        <p:sp>
          <p:nvSpPr>
            <p:cNvPr id="11" name="Oval 10"/>
            <p:cNvSpPr/>
            <p:nvPr/>
          </p:nvSpPr>
          <p:spPr>
            <a:xfrm>
              <a:off x="8550687" y="1981040"/>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0</a:t>
              </a:r>
            </a:p>
          </p:txBody>
        </p:sp>
        <p:sp>
          <p:nvSpPr>
            <p:cNvPr id="14" name="Oval 13"/>
            <p:cNvSpPr/>
            <p:nvPr/>
          </p:nvSpPr>
          <p:spPr>
            <a:xfrm>
              <a:off x="9128182" y="1976201"/>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1</a:t>
              </a:r>
            </a:p>
          </p:txBody>
        </p:sp>
        <p:sp>
          <p:nvSpPr>
            <p:cNvPr id="15" name="Oval 14"/>
            <p:cNvSpPr/>
            <p:nvPr/>
          </p:nvSpPr>
          <p:spPr>
            <a:xfrm>
              <a:off x="9705677" y="1976201"/>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2</a:t>
              </a:r>
            </a:p>
          </p:txBody>
        </p:sp>
        <p:sp>
          <p:nvSpPr>
            <p:cNvPr id="16" name="Oval 15"/>
            <p:cNvSpPr/>
            <p:nvPr/>
          </p:nvSpPr>
          <p:spPr>
            <a:xfrm>
              <a:off x="10283172" y="1983866"/>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3</a:t>
              </a:r>
            </a:p>
          </p:txBody>
        </p:sp>
        <p:sp>
          <p:nvSpPr>
            <p:cNvPr id="17" name="Oval 16"/>
            <p:cNvSpPr/>
            <p:nvPr/>
          </p:nvSpPr>
          <p:spPr>
            <a:xfrm>
              <a:off x="7994407" y="2003064"/>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-1</a:t>
              </a:r>
            </a:p>
          </p:txBody>
        </p:sp>
        <p:sp>
          <p:nvSpPr>
            <p:cNvPr id="18" name="Oval 17"/>
            <p:cNvSpPr/>
            <p:nvPr/>
          </p:nvSpPr>
          <p:spPr>
            <a:xfrm>
              <a:off x="7465235" y="2003064"/>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-2</a:t>
              </a:r>
            </a:p>
          </p:txBody>
        </p:sp>
        <p:sp>
          <p:nvSpPr>
            <p:cNvPr id="19" name="Oval 18"/>
            <p:cNvSpPr/>
            <p:nvPr/>
          </p:nvSpPr>
          <p:spPr>
            <a:xfrm>
              <a:off x="6936063" y="2003064"/>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-3</a:t>
              </a:r>
            </a:p>
          </p:txBody>
        </p:sp>
      </p:grpSp>
      <p:grpSp>
        <p:nvGrpSpPr>
          <p:cNvPr id="25" name="Group 24"/>
          <p:cNvGrpSpPr/>
          <p:nvPr/>
        </p:nvGrpSpPr>
        <p:grpSpPr>
          <a:xfrm>
            <a:off x="7307981" y="2430163"/>
            <a:ext cx="1242706" cy="440894"/>
            <a:chOff x="7307981" y="2430163"/>
            <a:chExt cx="1242706" cy="440894"/>
          </a:xfrm>
        </p:grpSpPr>
        <p:cxnSp>
          <p:nvCxnSpPr>
            <p:cNvPr id="6" name="Straight Connector 5"/>
            <p:cNvCxnSpPr/>
            <p:nvPr/>
          </p:nvCxnSpPr>
          <p:spPr>
            <a:xfrm>
              <a:off x="7307981" y="2430163"/>
              <a:ext cx="1242706" cy="173482"/>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7609768" y="2501725"/>
              <a:ext cx="702644" cy="369332"/>
            </a:xfrm>
            <a:prstGeom prst="rect">
              <a:avLst/>
            </a:prstGeom>
            <a:noFill/>
          </p:spPr>
          <p:txBody>
            <a:bodyPr wrap="square" rtlCol="0">
              <a:spAutoFit/>
            </a:bodyPr>
            <a:lstStyle/>
            <a:p>
              <a:r>
                <a:rPr lang="en-US" dirty="0">
                  <a:solidFill>
                    <a:srgbClr val="FF0000"/>
                  </a:solidFill>
                </a:rPr>
                <a:t>Gap</a:t>
              </a:r>
            </a:p>
          </p:txBody>
        </p:sp>
      </p:grpSp>
      <p:pic>
        <p:nvPicPr>
          <p:cNvPr id="20" name="The author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1989649" y="210791"/>
            <a:ext cx="406400" cy="406400"/>
          </a:xfrm>
          <a:prstGeom prst="rect">
            <a:avLst/>
          </a:prstGeom>
        </p:spPr>
      </p:pic>
      <p:pic>
        <p:nvPicPr>
          <p:cNvPr id="21" name="The gaussian">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5"/>
          <a:stretch>
            <a:fillRect/>
          </a:stretch>
        </p:blipFill>
        <p:spPr>
          <a:xfrm>
            <a:off x="415600" y="191300"/>
            <a:ext cx="406400" cy="406400"/>
          </a:xfrm>
          <a:prstGeom prst="rect">
            <a:avLst/>
          </a:prstGeom>
        </p:spPr>
      </p:pic>
      <p:pic>
        <p:nvPicPr>
          <p:cNvPr id="22" name="Once adjustments">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5"/>
          <a:stretch>
            <a:fillRect/>
          </a:stretch>
        </p:blipFill>
        <p:spPr>
          <a:xfrm>
            <a:off x="943811" y="191300"/>
            <a:ext cx="406400" cy="406400"/>
          </a:xfrm>
          <a:prstGeom prst="rect">
            <a:avLst/>
          </a:prstGeom>
        </p:spPr>
      </p:pic>
      <p:pic>
        <p:nvPicPr>
          <p:cNvPr id="23" name="Although">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5"/>
          <a:stretch>
            <a:fillRect/>
          </a:stretch>
        </p:blipFill>
        <p:spPr>
          <a:xfrm>
            <a:off x="1461438" y="210501"/>
            <a:ext cx="406400" cy="406400"/>
          </a:xfrm>
          <a:prstGeom prst="rect">
            <a:avLst/>
          </a:prstGeom>
        </p:spPr>
      </p:pic>
      <p:grpSp>
        <p:nvGrpSpPr>
          <p:cNvPr id="32" name="Group 31"/>
          <p:cNvGrpSpPr/>
          <p:nvPr/>
        </p:nvGrpSpPr>
        <p:grpSpPr>
          <a:xfrm>
            <a:off x="5491922" y="2362337"/>
            <a:ext cx="1614555" cy="605814"/>
            <a:chOff x="5491922" y="2362337"/>
            <a:chExt cx="1614555" cy="605814"/>
          </a:xfrm>
        </p:grpSpPr>
        <p:sp>
          <p:nvSpPr>
            <p:cNvPr id="35" name="TextBox 34"/>
            <p:cNvSpPr txBox="1"/>
            <p:nvPr/>
          </p:nvSpPr>
          <p:spPr>
            <a:xfrm>
              <a:off x="5491922" y="2598819"/>
              <a:ext cx="1614555" cy="369332"/>
            </a:xfrm>
            <a:prstGeom prst="rect">
              <a:avLst/>
            </a:prstGeom>
            <a:noFill/>
          </p:spPr>
          <p:txBody>
            <a:bodyPr wrap="square" rtlCol="0">
              <a:spAutoFit/>
            </a:bodyPr>
            <a:lstStyle/>
            <a:p>
              <a:r>
                <a:rPr lang="en-US" dirty="0">
                  <a:solidFill>
                    <a:srgbClr val="FF0000"/>
                  </a:solidFill>
                </a:rPr>
                <a:t>Less likely</a:t>
              </a:r>
            </a:p>
          </p:txBody>
        </p:sp>
        <p:cxnSp>
          <p:nvCxnSpPr>
            <p:cNvPr id="27" name="Straight Arrow Connector 26"/>
            <p:cNvCxnSpPr>
              <a:stCxn id="35" idx="0"/>
              <a:endCxn id="19" idx="3"/>
            </p:cNvCxnSpPr>
            <p:nvPr/>
          </p:nvCxnSpPr>
          <p:spPr>
            <a:xfrm flipV="1">
              <a:off x="6299200" y="2362337"/>
              <a:ext cx="700630" cy="23648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9" name="Group 38"/>
          <p:cNvGrpSpPr/>
          <p:nvPr/>
        </p:nvGrpSpPr>
        <p:grpSpPr>
          <a:xfrm>
            <a:off x="8986116" y="2320180"/>
            <a:ext cx="1777206" cy="790247"/>
            <a:chOff x="8986116" y="2320180"/>
            <a:chExt cx="1777206" cy="790247"/>
          </a:xfrm>
        </p:grpSpPr>
        <p:sp>
          <p:nvSpPr>
            <p:cNvPr id="43" name="TextBox 42"/>
            <p:cNvSpPr txBox="1"/>
            <p:nvPr/>
          </p:nvSpPr>
          <p:spPr>
            <a:xfrm>
              <a:off x="9148767" y="2741095"/>
              <a:ext cx="1614555" cy="369332"/>
            </a:xfrm>
            <a:prstGeom prst="rect">
              <a:avLst/>
            </a:prstGeom>
            <a:noFill/>
          </p:spPr>
          <p:txBody>
            <a:bodyPr wrap="square" rtlCol="0">
              <a:spAutoFit/>
            </a:bodyPr>
            <a:lstStyle/>
            <a:p>
              <a:r>
                <a:rPr lang="en-US" dirty="0">
                  <a:solidFill>
                    <a:srgbClr val="FF0000"/>
                  </a:solidFill>
                </a:rPr>
                <a:t>Most likely</a:t>
              </a:r>
            </a:p>
          </p:txBody>
        </p:sp>
        <p:cxnSp>
          <p:nvCxnSpPr>
            <p:cNvPr id="44" name="Straight Arrow Connector 43"/>
            <p:cNvCxnSpPr>
              <a:stCxn id="43" idx="0"/>
            </p:cNvCxnSpPr>
            <p:nvPr/>
          </p:nvCxnSpPr>
          <p:spPr>
            <a:xfrm flipH="1" flipV="1">
              <a:off x="8986116" y="2320180"/>
              <a:ext cx="969929" cy="42091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829" fill="hold"/>
                                        <p:tgtEl>
                                          <p:spTgt spid="20"/>
                                        </p:tgtEl>
                                      </p:cBhvr>
                                    </p:cmd>
                                  </p:childTnLst>
                                </p:cTn>
                              </p:par>
                            </p:childTnLst>
                          </p:cTn>
                        </p:par>
                        <p:par>
                          <p:cTn id="7" fill="hold">
                            <p:stCondLst>
                              <p:cond delay="13829"/>
                            </p:stCondLst>
                            <p:childTnLst>
                              <p:par>
                                <p:cTn id="8" presetID="1" presetClass="mediacall" presetSubtype="0" fill="hold" nodeType="afterEffect">
                                  <p:stCondLst>
                                    <p:cond delay="0"/>
                                  </p:stCondLst>
                                  <p:childTnLst>
                                    <p:cmd type="call" cmd="playFrom(0.0)">
                                      <p:cBhvr>
                                        <p:cTn id="9" dur="35447" fill="hold"/>
                                        <p:tgtEl>
                                          <p:spTgt spid="21"/>
                                        </p:tgtEl>
                                      </p:cBhvr>
                                    </p:cmd>
                                  </p:childTnLst>
                                </p:cTn>
                              </p:par>
                              <p:par>
                                <p:cTn id="10" presetID="1" presetClass="entr" presetSubtype="0" fill="hold" grpId="0" nodeType="withEffect">
                                  <p:stCondLst>
                                    <p:cond delay="9071"/>
                                  </p:stCondLst>
                                  <p:childTnLst>
                                    <p:set>
                                      <p:cBhvr>
                                        <p:cTn id="11" dur="1" fill="hold">
                                          <p:stCondLst>
                                            <p:cond delay="0"/>
                                          </p:stCondLst>
                                        </p:cTn>
                                        <p:tgtEl>
                                          <p:spTgt spid="12"/>
                                        </p:tgtEl>
                                        <p:attrNameLst>
                                          <p:attrName>style.visibility</p:attrName>
                                        </p:attrNameLst>
                                      </p:cBhvr>
                                      <p:to>
                                        <p:strVal val="visible"/>
                                      </p:to>
                                    </p:set>
                                  </p:childTnLst>
                                </p:cTn>
                              </p:par>
                              <p:par>
                                <p:cTn id="12" presetID="1" presetClass="entr" presetSubtype="0" fill="hold" nodeType="withEffect">
                                  <p:stCondLst>
                                    <p:cond delay="15071"/>
                                  </p:stCondLst>
                                  <p:childTnLst>
                                    <p:set>
                                      <p:cBhvr>
                                        <p:cTn id="13" dur="1" fill="hold">
                                          <p:stCondLst>
                                            <p:cond delay="0"/>
                                          </p:stCondLst>
                                        </p:cTn>
                                        <p:tgtEl>
                                          <p:spTgt spid="24"/>
                                        </p:tgtEl>
                                        <p:attrNameLst>
                                          <p:attrName>style.visibility</p:attrName>
                                        </p:attrNameLst>
                                      </p:cBhvr>
                                      <p:to>
                                        <p:strVal val="visible"/>
                                      </p:to>
                                    </p:set>
                                  </p:childTnLst>
                                </p:cTn>
                              </p:par>
                              <p:par>
                                <p:cTn id="14" presetID="1" presetClass="entr" presetSubtype="0" fill="hold" nodeType="withEffect">
                                  <p:stCondLst>
                                    <p:cond delay="18971"/>
                                  </p:stCondLst>
                                  <p:childTnLst>
                                    <p:set>
                                      <p:cBhvr>
                                        <p:cTn id="15" dur="1" fill="hold">
                                          <p:stCondLst>
                                            <p:cond delay="0"/>
                                          </p:stCondLst>
                                        </p:cTn>
                                        <p:tgtEl>
                                          <p:spTgt spid="25"/>
                                        </p:tgtEl>
                                        <p:attrNameLst>
                                          <p:attrName>style.visibility</p:attrName>
                                        </p:attrNameLst>
                                      </p:cBhvr>
                                      <p:to>
                                        <p:strVal val="visible"/>
                                      </p:to>
                                    </p:set>
                                  </p:childTnLst>
                                </p:cTn>
                              </p:par>
                              <p:par>
                                <p:cTn id="16" presetID="1" presetClass="entr" presetSubtype="0" fill="hold" nodeType="withEffect">
                                  <p:stCondLst>
                                    <p:cond delay="23271"/>
                                  </p:stCondLst>
                                  <p:childTnLst>
                                    <p:set>
                                      <p:cBhvr>
                                        <p:cTn id="17" dur="1" fill="hold">
                                          <p:stCondLst>
                                            <p:cond delay="0"/>
                                          </p:stCondLst>
                                        </p:cTn>
                                        <p:tgtEl>
                                          <p:spTgt spid="4"/>
                                        </p:tgtEl>
                                        <p:attrNameLst>
                                          <p:attrName>style.visibility</p:attrName>
                                        </p:attrNameLst>
                                      </p:cBhvr>
                                      <p:to>
                                        <p:strVal val="visible"/>
                                      </p:to>
                                    </p:set>
                                  </p:childTnLst>
                                </p:cTn>
                              </p:par>
                              <p:par>
                                <p:cTn id="18" presetID="1" presetClass="entr" presetSubtype="0" fill="hold" nodeType="withEffect">
                                  <p:stCondLst>
                                    <p:cond delay="26371"/>
                                  </p:stCondLst>
                                  <p:childTnLst>
                                    <p:set>
                                      <p:cBhvr>
                                        <p:cTn id="19" dur="1" fill="hold">
                                          <p:stCondLst>
                                            <p:cond delay="0"/>
                                          </p:stCondLst>
                                        </p:cTn>
                                        <p:tgtEl>
                                          <p:spTgt spid="32"/>
                                        </p:tgtEl>
                                        <p:attrNameLst>
                                          <p:attrName>style.visibility</p:attrName>
                                        </p:attrNameLst>
                                      </p:cBhvr>
                                      <p:to>
                                        <p:strVal val="visible"/>
                                      </p:to>
                                    </p:set>
                                  </p:childTnLst>
                                </p:cTn>
                              </p:par>
                              <p:par>
                                <p:cTn id="20" presetID="1" presetClass="entr" presetSubtype="0" fill="hold" nodeType="withEffect">
                                  <p:stCondLst>
                                    <p:cond delay="30171"/>
                                  </p:stCondLst>
                                  <p:childTnLst>
                                    <p:set>
                                      <p:cBhvr>
                                        <p:cTn id="21" dur="1" fill="hold">
                                          <p:stCondLst>
                                            <p:cond delay="0"/>
                                          </p:stCondLst>
                                        </p:cTn>
                                        <p:tgtEl>
                                          <p:spTgt spid="39"/>
                                        </p:tgtEl>
                                        <p:attrNameLst>
                                          <p:attrName>style.visibility</p:attrName>
                                        </p:attrNameLst>
                                      </p:cBhvr>
                                      <p:to>
                                        <p:strVal val="visible"/>
                                      </p:to>
                                    </p:set>
                                  </p:childTnLst>
                                </p:cTn>
                              </p:par>
                            </p:childTnLst>
                          </p:cTn>
                        </p:par>
                        <p:par>
                          <p:cTn id="22" fill="hold">
                            <p:stCondLst>
                              <p:cond delay="49276"/>
                            </p:stCondLst>
                            <p:childTnLst>
                              <p:par>
                                <p:cTn id="23" presetID="1" presetClass="mediacall" presetSubtype="0" fill="hold" nodeType="afterEffect">
                                  <p:stCondLst>
                                    <p:cond delay="0"/>
                                  </p:stCondLst>
                                  <p:childTnLst>
                                    <p:cmd type="call" cmd="playFrom(0.0)">
                                      <p:cBhvr>
                                        <p:cTn id="24" dur="25300" fill="hold"/>
                                        <p:tgtEl>
                                          <p:spTgt spid="22"/>
                                        </p:tgtEl>
                                      </p:cBhvr>
                                    </p:cmd>
                                  </p:childTnLst>
                                </p:cTn>
                              </p:par>
                              <p:par>
                                <p:cTn id="25" presetID="1" presetClass="entr" presetSubtype="0" fill="hold" nodeType="withEffect">
                                  <p:stCondLst>
                                    <p:cond delay="7024"/>
                                  </p:stCondLst>
                                  <p:childTnLst>
                                    <p:set>
                                      <p:cBhvr>
                                        <p:cTn id="26" dur="1" fill="hold">
                                          <p:stCondLst>
                                            <p:cond delay="0"/>
                                          </p:stCondLst>
                                        </p:cTn>
                                        <p:tgtEl>
                                          <p:spTgt spid="83"/>
                                        </p:tgtEl>
                                        <p:attrNameLst>
                                          <p:attrName>style.visibility</p:attrName>
                                        </p:attrNameLst>
                                      </p:cBhvr>
                                      <p:to>
                                        <p:strVal val="visible"/>
                                      </p:to>
                                    </p:set>
                                  </p:childTnLst>
                                </p:cTn>
                              </p:par>
                            </p:childTnLst>
                          </p:cTn>
                        </p:par>
                        <p:par>
                          <p:cTn id="27" fill="hold">
                            <p:stCondLst>
                              <p:cond delay="74576"/>
                            </p:stCondLst>
                            <p:childTnLst>
                              <p:par>
                                <p:cTn id="28" presetID="1" presetClass="mediacall" presetSubtype="0" fill="hold" nodeType="afterEffect">
                                  <p:stCondLst>
                                    <p:cond delay="0"/>
                                  </p:stCondLst>
                                  <p:childTnLst>
                                    <p:cmd type="call" cmd="playFrom(0.0)">
                                      <p:cBhvr>
                                        <p:cTn id="29" dur="21087"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0" fill="hold" display="0">
                  <p:stCondLst>
                    <p:cond delay="indefinite"/>
                  </p:stCondLst>
                  <p:endCondLst>
                    <p:cond evt="onStopAudio" delay="0">
                      <p:tgtEl>
                        <p:sldTgt/>
                      </p:tgtEl>
                    </p:cond>
                  </p:endCondLst>
                </p:cTn>
                <p:tgtEl>
                  <p:spTgt spid="20"/>
                </p:tgtEl>
              </p:cMediaNode>
            </p:audio>
            <p:audio>
              <p:cMediaNode vol="80000" showWhenStopped="0">
                <p:cTn id="31" fill="hold" display="0">
                  <p:stCondLst>
                    <p:cond delay="indefinite"/>
                  </p:stCondLst>
                  <p:endCondLst>
                    <p:cond evt="onStopAudio" delay="0">
                      <p:tgtEl>
                        <p:sldTgt/>
                      </p:tgtEl>
                    </p:cond>
                  </p:endCondLst>
                </p:cTn>
                <p:tgtEl>
                  <p:spTgt spid="21"/>
                </p:tgtEl>
              </p:cMediaNode>
            </p:audio>
            <p:audio>
              <p:cMediaNode vol="80000" showWhenStopped="0">
                <p:cTn id="32" fill="hold" display="0">
                  <p:stCondLst>
                    <p:cond delay="indefinite"/>
                  </p:stCondLst>
                  <p:endCondLst>
                    <p:cond evt="onStopAudio" delay="0">
                      <p:tgtEl>
                        <p:sldTgt/>
                      </p:tgtEl>
                    </p:cond>
                  </p:endCondLst>
                </p:cTn>
                <p:tgtEl>
                  <p:spTgt spid="22"/>
                </p:tgtEl>
              </p:cMediaNode>
            </p:audio>
            <p:audio>
              <p:cMediaNode vol="80000" showWhenStopped="0">
                <p:cTn id="33" fill="hold" display="0">
                  <p:stCondLst>
                    <p:cond delay="indefinite"/>
                  </p:stCondLst>
                  <p:endCondLst>
                    <p:cond evt="onStopAudio" delay="0">
                      <p:tgtEl>
                        <p:sldTgt/>
                      </p:tgtEl>
                    </p:cond>
                  </p:endCondLst>
                </p:cTn>
                <p:tgtEl>
                  <p:spTgt spid="23"/>
                </p:tgtEl>
              </p:cMediaNode>
            </p:audio>
          </p:childTnLst>
        </p:cTn>
      </p:par>
    </p:tnLst>
    <p:bldLst>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a:t>Problems </a:t>
            </a:r>
            <a:endParaRPr/>
          </a:p>
        </p:txBody>
      </p:sp>
      <p:sp>
        <p:nvSpPr>
          <p:cNvPr id="106" name="Google Shape;106;p20"/>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buNone/>
            </a:pPr>
            <a:r>
              <a:rPr lang="en"/>
              <a:t>One of the biggest problems with our research project was that the dataset they used, is not available to other researchers. This means that it is hard to be falsifiable, therefore hard to verify.</a:t>
            </a:r>
            <a:endParaRPr/>
          </a:p>
          <a:p>
            <a:pPr marL="0" indent="0">
              <a:spcBef>
                <a:spcPts val="2133"/>
              </a:spcBef>
              <a:buNone/>
            </a:pPr>
            <a:r>
              <a:rPr lang="en"/>
              <a:t>The second problem we encountered was the lack of detail technical instructions as to how to implement their code/sample dataset.</a:t>
            </a:r>
            <a:endParaRPr/>
          </a:p>
          <a:p>
            <a:pPr marL="0" indent="0">
              <a:spcBef>
                <a:spcPts val="2133"/>
              </a:spcBef>
              <a:spcAft>
                <a:spcPts val="2133"/>
              </a:spcAft>
              <a:buNone/>
            </a:pPr>
            <a:r>
              <a:rPr lang="en"/>
              <a:t>Finally updating their code from Python 2 to Python 3. </a:t>
            </a:r>
            <a:endParaRPr/>
          </a:p>
        </p:txBody>
      </p:sp>
      <p:pic>
        <p:nvPicPr>
          <p:cNvPr id="5" name="Audio 4">
            <a:hlinkClick r:id="" action="ppaction://media"/>
            <a:extLst>
              <a:ext uri="{FF2B5EF4-FFF2-40B4-BE49-F238E27FC236}">
                <a16:creationId xmlns:a16="http://schemas.microsoft.com/office/drawing/2014/main" xmlns="" id="{F3F38D59-1D47-4299-8611-C834F6A004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38984" y="6004984"/>
            <a:ext cx="649816" cy="64981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0462"/>
    </mc:Choice>
    <mc:Fallback xmlns="">
      <p:transition spd="slow" advTm="70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Solutions </a:t>
            </a:r>
            <a:endParaRPr/>
          </a:p>
        </p:txBody>
      </p:sp>
      <p:sp>
        <p:nvSpPr>
          <p:cNvPr id="112" name="Google Shape;112;p21"/>
          <p:cNvSpPr txBox="1">
            <a:spLocks noGrp="1"/>
          </p:cNvSpPr>
          <p:nvPr>
            <p:ph type="body" idx="1"/>
          </p:nvPr>
        </p:nvSpPr>
        <p:spPr>
          <a:xfrm>
            <a:off x="415600" y="1536633"/>
            <a:ext cx="11360800" cy="4555200"/>
          </a:xfrm>
          <a:prstGeom prst="rect">
            <a:avLst/>
          </a:prstGeom>
        </p:spPr>
        <p:txBody>
          <a:bodyPr spcFirstLastPara="1" wrap="square" lIns="121900" tIns="121900" rIns="121900" bIns="121900" anchor="t" anchorCtr="0">
            <a:noAutofit/>
          </a:bodyPr>
          <a:lstStyle/>
          <a:p>
            <a:pPr marL="0" indent="0">
              <a:buNone/>
            </a:pPr>
            <a:r>
              <a:rPr lang="en"/>
              <a:t>We were able to get their algorithms running on our own test data.</a:t>
            </a:r>
            <a:endParaRPr/>
          </a:p>
          <a:p>
            <a:pPr marL="0" indent="0">
              <a:spcBef>
                <a:spcPts val="2133"/>
              </a:spcBef>
              <a:buNone/>
            </a:pPr>
            <a:r>
              <a:rPr lang="en"/>
              <a:t>We were able to make a dataset to test the algorithms against.</a:t>
            </a:r>
            <a:endParaRPr/>
          </a:p>
          <a:p>
            <a:pPr>
              <a:spcBef>
                <a:spcPts val="2133"/>
              </a:spcBef>
              <a:buChar char="-"/>
            </a:pPr>
            <a:r>
              <a:rPr lang="en"/>
              <a:t>Used a list of cities in Michigan (not including UP)</a:t>
            </a:r>
            <a:endParaRPr/>
          </a:p>
          <a:p>
            <a:pPr>
              <a:buChar char="-"/>
            </a:pPr>
            <a:r>
              <a:rPr lang="en"/>
              <a:t>Randomly generated location traces from that list of cities for 100 users</a:t>
            </a:r>
            <a:endParaRPr/>
          </a:p>
          <a:p>
            <a:pPr>
              <a:buChar char="-"/>
            </a:pPr>
            <a:r>
              <a:rPr lang="en"/>
              <a:t>Number of traces for each user is random for 1 to 10 cities.</a:t>
            </a:r>
            <a:endParaRPr/>
          </a:p>
          <a:p>
            <a:pPr>
              <a:buChar char="-"/>
            </a:pPr>
            <a:r>
              <a:rPr lang="en"/>
              <a:t>External trajectory is randomly generated for a location in Michigan.</a:t>
            </a:r>
            <a:endParaRPr/>
          </a:p>
        </p:txBody>
      </p:sp>
      <p:pic>
        <p:nvPicPr>
          <p:cNvPr id="3" name="Audio 2">
            <a:hlinkClick r:id="" action="ppaction://media"/>
            <a:extLst>
              <a:ext uri="{FF2B5EF4-FFF2-40B4-BE49-F238E27FC236}">
                <a16:creationId xmlns:a16="http://schemas.microsoft.com/office/drawing/2014/main" xmlns="" id="{F730C078-2DA5-5640-8589-8E50AB20DA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752"/>
    </mc:Choice>
    <mc:Fallback xmlns="">
      <p:transition spd="slow" advTm="357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2"/>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Demo:</a:t>
            </a:r>
            <a:endParaRPr/>
          </a:p>
        </p:txBody>
      </p:sp>
      <p:pic>
        <p:nvPicPr>
          <p:cNvPr id="2" name="jfust Demo presentation.mp4" descr="jfust Demo presentation.mp4">
            <a:hlinkClick r:id="" action="ppaction://media"/>
            <a:extLst>
              <a:ext uri="{FF2B5EF4-FFF2-40B4-BE49-F238E27FC236}">
                <a16:creationId xmlns:a16="http://schemas.microsoft.com/office/drawing/2014/main" xmlns="" id="{D13760A5-150E-C74F-8ACC-09B86B7ED8B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11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after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1548</Words>
  <Application>Microsoft Office PowerPoint</Application>
  <PresentationFormat>Widescreen</PresentationFormat>
  <Paragraphs>120</Paragraphs>
  <Slides>13</Slides>
  <Notes>13</Notes>
  <HiddenSlides>0</HiddenSlides>
  <MMClips>21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Open Sans</vt:lpstr>
      <vt:lpstr>Times New Roman</vt:lpstr>
      <vt:lpstr>Office Theme</vt:lpstr>
      <vt:lpstr>De-Identification: Ground Truth Trajectories </vt:lpstr>
      <vt:lpstr>Summary </vt:lpstr>
      <vt:lpstr> Researchers from Virginia Tech and China Telecom Beijing obtained data from Chinese ISPs and Ground-Truth trajectory data sets from popular social media and check-in websites   The containing datasets have a little over 2 million users, ranging from various large social networks for the most part, and also various check-in services.   The datasets were on the same population, thus giving researches an opportunity to analyze the true effectiveness of the 7 algorithms and how they can be utilized in De-anonymizing users by overlapping datasets (linkage attacks).   The United States has tried to repeal internet privacy rules, allowing people to be tracked on much more precise level. </vt:lpstr>
      <vt:lpstr>Data Sets &amp; Algorithms</vt:lpstr>
      <vt:lpstr>Data Sets &amp; Algorithms Cont.</vt:lpstr>
      <vt:lpstr>Gaussian Mixed Model &amp; Markov</vt:lpstr>
      <vt:lpstr>Problems </vt:lpstr>
      <vt:lpstr>Solutions </vt:lpstr>
      <vt:lpstr>Demo:</vt:lpstr>
      <vt:lpstr>Conclusion:</vt:lpstr>
      <vt:lpstr>Links To Original Work</vt:lpstr>
      <vt:lpstr>Links To Our Work</vt:lpstr>
      <vt:lpstr>Email Queries To:</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De-Identification: Ground Truth Trajectories </dc:title>
  <dc:creator>Microsoft account</dc:creator>
  <cp:lastModifiedBy>Microsoft account</cp:lastModifiedBy>
  <cp:revision>3</cp:revision>
  <dcterms:created xsi:type="dcterms:W3CDTF">2020-12-10T01:08:22Z</dcterms:created>
  <dcterms:modified xsi:type="dcterms:W3CDTF">2020-12-10T01:37:00Z</dcterms:modified>
</cp:coreProperties>
</file>

<file path=docProps/thumbnail.jpeg>
</file>